
<file path=[Content_Types].xml><?xml version="1.0" encoding="utf-8"?>
<Types xmlns="http://schemas.openxmlformats.org/package/2006/content-types">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s/slide2.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slides/slide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notesSlides/notesSlide3.xml" ContentType="application/vnd.openxmlformats-officedocument.presentationml.notesSlide+xml"/>
  <Override PartName="/ppt/slides/slide5.xml" ContentType="application/vnd.openxmlformats-officedocument.presentationml.slide+xml"/>
  <Override PartName="/ppt/notesSlides/notesSlide4.xml" ContentType="application/vnd.openxmlformats-officedocument.presentationml.notesSlide+xml"/>
  <Override PartName="/ppt/slides/slide6.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notesSlides/notesSlide8.xml" ContentType="application/vnd.openxmlformats-officedocument.presentationml.notesSlide+xml"/>
  <Override PartName="/ppt/slides/slide10.xml" ContentType="application/vnd.openxmlformats-officedocument.presentationml.slide+xml"/>
  <Override PartName="/ppt/notesSlides/notesSlide9.xml" ContentType="application/vnd.openxmlformats-officedocument.presentationml.notesSlide+xml"/>
  <Override PartName="/ppt/slides/slide11.xml" ContentType="application/vnd.openxmlformats-officedocument.presentationml.slide+xml"/>
  <Override PartName="/ppt/notesSlides/notesSlide10.xml" ContentType="application/vnd.openxmlformats-officedocument.presentationml.notesSlide+xml"/>
  <Override PartName="/ppt/slides/slide12.xml" ContentType="application/vnd.openxmlformats-officedocument.presentationml.slide+xml"/>
  <Override PartName="/ppt/notesSlides/notesSlide11.xml" ContentType="application/vnd.openxmlformats-officedocument.presentationml.notesSlide+xml"/>
  <Override PartName="/ppt/slides/slide13.xml" ContentType="application/vnd.openxmlformats-officedocument.presentationml.slide+xml"/>
  <Override PartName="/ppt/notesSlides/notesSlide12.xml" ContentType="application/vnd.openxmlformats-officedocument.presentationml.notesSlide+xml"/>
  <Override PartName="/ppt/slides/slide14.xml" ContentType="application/vnd.openxmlformats-officedocument.presentationml.slide+xml"/>
  <Override PartName="/ppt/notesSlides/notesSlide13.xml" ContentType="application/vnd.openxmlformats-officedocument.presentationml.notesSlide+xml"/>
  <Override PartName="/ppt/slides/slide15.xml" ContentType="application/vnd.openxmlformats-officedocument.presentationml.slide+xml"/>
  <Override PartName="/ppt/notesSlides/notesSlide14.xml" ContentType="application/vnd.openxmlformats-officedocument.presentationml.notesSlide+xml"/>
  <Override PartName="/ppt/slides/slide16.xml" ContentType="application/vnd.openxmlformats-officedocument.presentationml.slide+xml"/>
  <Override PartName="/ppt/notesSlides/notesSlide15.xml" ContentType="application/vnd.openxmlformats-officedocument.presentationml.notesSlide+xml"/>
  <Override PartName="/ppt/slides/slide17.xml" ContentType="application/vnd.openxmlformats-officedocument.presentationml.slide+xml"/>
  <Override PartName="/ppt/notesSlides/notesSlide16.xml" ContentType="application/vnd.openxmlformats-officedocument.presentationml.notesSlide+xml"/>
  <Override PartName="/ppt/slides/slide18.xml" ContentType="application/vnd.openxmlformats-officedocument.presentationml.slide+xml"/>
  <Override PartName="/ppt/notesSlides/notesSlide17.xml" ContentType="application/vnd.openxmlformats-officedocument.presentationml.notesSlide+xml"/>
  <Override PartName="/ppt/slides/slide19.xml" ContentType="application/vnd.openxmlformats-officedocument.presentationml.slide+xml"/>
  <Override PartName="/ppt/notesSlides/notesSlide18.xml" ContentType="application/vnd.openxmlformats-officedocument.presentationml.notesSlide+xml"/>
  <Override PartName="/ppt/slides/slide20.xml" ContentType="application/vnd.openxmlformats-officedocument.presentationml.slide+xml"/>
  <Override PartName="/ppt/notesSlides/notesSlide19.xml" ContentType="application/vnd.openxmlformats-officedocument.presentationml.notesSlide+xml"/>
  <Override PartName="/ppt/viewProps.xml" ContentType="application/vnd.openxmlformats-officedocument.presentationml.viewProps+xml"/>
  <Override PartName="/ppt/presProps.xml" ContentType="application/vnd.openxmlformats-officedocument.presentationml.presProps+xml"/>
  <Override PartName="/ppt/slideMasters/slideMaster2.xml" ContentType="application/vnd.openxmlformats-officedocument.presentationml.slideMaster+xml"/>
  <Override PartName="/ppt/theme/theme2.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ableStyles.xml" ContentType="application/vnd.openxmlformats-officedocument.presentationml.tableStyles+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671" r:id="rId2"/>
  </p:sldMasterIdLst>
  <p:notesMasterIdLst>
    <p:notesMasterId r:id="rId23"/>
  </p:notesMasterIdLst>
  <p:handoutMasterIdLst>
    <p:handoutMasterId r:id="rId24"/>
  </p:handoutMasterIdLst>
  <p:sldIdLst>
    <p:sldId id="278" r:id="rId3"/>
    <p:sldId id="282"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Lst>
  <p:sldSz cx="9144000" cy="6858000" type="screen4x3"/>
  <p:notesSz cx="6784975" cy="9856788"/>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D4CC"/>
    <a:srgbClr val="3D1A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003" autoAdjust="0"/>
    <p:restoredTop sz="94676" autoAdjust="0"/>
  </p:normalViewPr>
  <p:slideViewPr>
    <p:cSldViewPr>
      <p:cViewPr>
        <p:scale>
          <a:sx n="70" d="100"/>
          <a:sy n="70" d="100"/>
        </p:scale>
        <p:origin x="-88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2" d="100"/>
          <a:sy n="62" d="100"/>
        </p:scale>
        <p:origin x="-2934" y="-84"/>
      </p:cViewPr>
      <p:guideLst>
        <p:guide orient="horz" pos="3105"/>
        <p:guide pos="2137"/>
      </p:guideLst>
    </p:cSldViewPr>
  </p:notes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slide" Target="slides/slide1.xml" />
  <Relationship Id="rId4" Type="http://schemas.openxmlformats.org/officeDocument/2006/relationships/slide" Target="slides/slide2.xml" />
  <Relationship Id="rId5" Type="http://schemas.openxmlformats.org/officeDocument/2006/relationships/slide" Target="slides/slide3.xml" />
  <Relationship Id="rId6" Type="http://schemas.openxmlformats.org/officeDocument/2006/relationships/slide" Target="slides/slide4.xml" />
  <Relationship Id="rId7" Type="http://schemas.openxmlformats.org/officeDocument/2006/relationships/slide" Target="slides/slide5.xml" />
  <Relationship Id="rId8" Type="http://schemas.openxmlformats.org/officeDocument/2006/relationships/slide" Target="slides/slide6.xml" />
  <Relationship Id="rId9" Type="http://schemas.openxmlformats.org/officeDocument/2006/relationships/slide" Target="slides/slide7.xml" />
  <Relationship Id="rId10" Type="http://schemas.openxmlformats.org/officeDocument/2006/relationships/slide" Target="slides/slide8.xml" />
  <Relationship Id="rId11" Type="http://schemas.openxmlformats.org/officeDocument/2006/relationships/slide" Target="slides/slide9.xml" />
  <Relationship Id="rId12" Type="http://schemas.openxmlformats.org/officeDocument/2006/relationships/slide" Target="slides/slide10.xml" />
  <Relationship Id="rId13" Type="http://schemas.openxmlformats.org/officeDocument/2006/relationships/slide" Target="slides/slide11.xml" />
  <Relationship Id="rId14" Type="http://schemas.openxmlformats.org/officeDocument/2006/relationships/slide" Target="slides/slide12.xml" />
  <Relationship Id="rId15" Type="http://schemas.openxmlformats.org/officeDocument/2006/relationships/slide" Target="slides/slide13.xml" />
  <Relationship Id="rId16" Type="http://schemas.openxmlformats.org/officeDocument/2006/relationships/slide" Target="slides/slide14.xml" />
  <Relationship Id="rId17" Type="http://schemas.openxmlformats.org/officeDocument/2006/relationships/slide" Target="slides/slide15.xml" />
  <Relationship Id="rId18" Type="http://schemas.openxmlformats.org/officeDocument/2006/relationships/slide" Target="slides/slide16.xml" />
  <Relationship Id="rId19" Type="http://schemas.openxmlformats.org/officeDocument/2006/relationships/slide" Target="slides/slide17.xml" />
  <Relationship Id="rId20" Type="http://schemas.openxmlformats.org/officeDocument/2006/relationships/slide" Target="slides/slide18.xml" />
  <Relationship Id="rId21" Type="http://schemas.openxmlformats.org/officeDocument/2006/relationships/slide" Target="slides/slide19.xml" />
  <Relationship Id="rId22" Type="http://schemas.openxmlformats.org/officeDocument/2006/relationships/slide" Target="slides/slide20.xml" />
  <Relationship Id="rId26" Type="http://schemas.openxmlformats.org/officeDocument/2006/relationships/viewProps" Target="viewProps.xml" />
  <Relationship Id="rId25" Type="http://schemas.openxmlformats.org/officeDocument/2006/relationships/presProps" Target="presProps.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24" Type="http://schemas.openxmlformats.org/officeDocument/2006/relationships/handoutMaster" Target="handoutMasters/handoutMaster1.xml" />
  <Relationship Id="rId23" Type="http://schemas.openxmlformats.org/officeDocument/2006/relationships/notesMaster" Target="notesMasters/notesMaster1.xml" />
  <Relationship Id="rId28" Type="http://schemas.openxmlformats.org/officeDocument/2006/relationships/tableStyles" Target="tableStyles.xml" />
  <Relationship Id="rId27" Type="http://schemas.openxmlformats.org/officeDocument/2006/relationships/theme" Target="theme/theme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4.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0"/>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t" anchorCtr="0" compatLnSpc="1">
            <a:prstTxWarp prst="textNoShape">
              <a:avLst/>
            </a:prstTxWarp>
          </a:bodyPr>
          <a:lstStyle>
            <a:lvl1pPr>
              <a:defRPr sz="1300"/>
            </a:lvl1pPr>
          </a:lstStyle>
          <a:p>
            <a:endParaRPr lang="en-US" altLang="en-US" dirty="0"/>
          </a:p>
        </p:txBody>
      </p:sp>
      <p:sp>
        <p:nvSpPr>
          <p:cNvPr id="12291" name="Rectangle 3"/>
          <p:cNvSpPr>
            <a:spLocks noGrp="1" noChangeArrowheads="1"/>
          </p:cNvSpPr>
          <p:nvPr>
            <p:ph type="dt" sz="quarter" idx="1"/>
          </p:nvPr>
        </p:nvSpPr>
        <p:spPr bwMode="auto">
          <a:xfrm>
            <a:off x="3842498" y="0"/>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t" anchorCtr="0" compatLnSpc="1">
            <a:prstTxWarp prst="textNoShape">
              <a:avLst/>
            </a:prstTxWarp>
          </a:bodyPr>
          <a:lstStyle>
            <a:lvl1pPr algn="r">
              <a:defRPr sz="1300"/>
            </a:lvl1pPr>
          </a:lstStyle>
          <a:p>
            <a:endParaRPr lang="en-US" altLang="en-US" dirty="0"/>
          </a:p>
        </p:txBody>
      </p:sp>
      <p:sp>
        <p:nvSpPr>
          <p:cNvPr id="12292" name="Rectangle 4"/>
          <p:cNvSpPr>
            <a:spLocks noGrp="1" noChangeArrowheads="1"/>
          </p:cNvSpPr>
          <p:nvPr>
            <p:ph type="ftr" sz="quarter" idx="2"/>
          </p:nvPr>
        </p:nvSpPr>
        <p:spPr bwMode="auto">
          <a:xfrm>
            <a:off x="1" y="9361901"/>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b" anchorCtr="0" compatLnSpc="1">
            <a:prstTxWarp prst="textNoShape">
              <a:avLst/>
            </a:prstTxWarp>
          </a:bodyPr>
          <a:lstStyle>
            <a:lvl1pPr>
              <a:defRPr sz="1300"/>
            </a:lvl1pPr>
          </a:lstStyle>
          <a:p>
            <a:endParaRPr lang="en-US" altLang="en-US" dirty="0"/>
          </a:p>
        </p:txBody>
      </p:sp>
      <p:sp>
        <p:nvSpPr>
          <p:cNvPr id="12293" name="Rectangle 5"/>
          <p:cNvSpPr>
            <a:spLocks noGrp="1" noChangeArrowheads="1"/>
          </p:cNvSpPr>
          <p:nvPr>
            <p:ph type="sldNum" sz="quarter" idx="3"/>
          </p:nvPr>
        </p:nvSpPr>
        <p:spPr bwMode="auto">
          <a:xfrm>
            <a:off x="3842498" y="9361901"/>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b" anchorCtr="0" compatLnSpc="1">
            <a:prstTxWarp prst="textNoShape">
              <a:avLst/>
            </a:prstTxWarp>
          </a:bodyPr>
          <a:lstStyle>
            <a:lvl1pPr algn="r">
              <a:defRPr sz="1300"/>
            </a:lvl1pPr>
          </a:lstStyle>
          <a:p>
            <a:fld id="{6C6ED9C0-38B9-454A-ADF3-5D3A845CFC02}" type="slidenum">
              <a:rPr lang="en-US" altLang="en-US"/>
              <a:pPr/>
              <a:t>‹#›</a:t>
            </a:fld>
            <a:endParaRPr lang="en-US" altLang="en-US" dirty="0"/>
          </a:p>
        </p:txBody>
      </p:sp>
    </p:spTree>
    <p:extLst>
      <p:ext uri="{BB962C8B-B14F-4D97-AF65-F5344CB8AC3E}">
        <p14:creationId xmlns:p14="http://schemas.microsoft.com/office/powerpoint/2010/main" val="536341162"/>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t" anchorCtr="0" compatLnSpc="1">
            <a:prstTxWarp prst="textNoShape">
              <a:avLst/>
            </a:prstTxWarp>
          </a:bodyPr>
          <a:lstStyle>
            <a:lvl1pPr>
              <a:defRPr sz="1300"/>
            </a:lvl1pPr>
          </a:lstStyle>
          <a:p>
            <a:endParaRPr lang="en-US" altLang="en-US" dirty="0"/>
          </a:p>
        </p:txBody>
      </p:sp>
      <p:sp>
        <p:nvSpPr>
          <p:cNvPr id="35843" name="Rectangle 3"/>
          <p:cNvSpPr>
            <a:spLocks noGrp="1" noChangeArrowheads="1"/>
          </p:cNvSpPr>
          <p:nvPr>
            <p:ph type="dt" idx="1"/>
          </p:nvPr>
        </p:nvSpPr>
        <p:spPr bwMode="auto">
          <a:xfrm>
            <a:off x="3842498" y="0"/>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t" anchorCtr="0" compatLnSpc="1">
            <a:prstTxWarp prst="textNoShape">
              <a:avLst/>
            </a:prstTxWarp>
          </a:bodyPr>
          <a:lstStyle>
            <a:lvl1pPr algn="r">
              <a:defRPr sz="1300"/>
            </a:lvl1pPr>
          </a:lstStyle>
          <a:p>
            <a:endParaRPr lang="en-US" altLang="en-US" dirty="0"/>
          </a:p>
        </p:txBody>
      </p:sp>
      <p:sp>
        <p:nvSpPr>
          <p:cNvPr id="35844" name="Rectangle 4"/>
          <p:cNvSpPr>
            <a:spLocks noGrp="1" noRot="1" noChangeAspect="1" noChangeArrowheads="1" noTextEdit="1"/>
          </p:cNvSpPr>
          <p:nvPr>
            <p:ph type="sldImg" idx="2"/>
          </p:nvPr>
        </p:nvSpPr>
        <p:spPr bwMode="auto">
          <a:xfrm>
            <a:off x="928688" y="738188"/>
            <a:ext cx="4929187" cy="36972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5" name="Rectangle 5"/>
          <p:cNvSpPr>
            <a:spLocks noGrp="1" noChangeArrowheads="1"/>
          </p:cNvSpPr>
          <p:nvPr>
            <p:ph type="body" sz="quarter" idx="3"/>
          </p:nvPr>
        </p:nvSpPr>
        <p:spPr bwMode="auto">
          <a:xfrm>
            <a:off x="678181" y="4682528"/>
            <a:ext cx="5428615" cy="4435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846" name="Rectangle 6"/>
          <p:cNvSpPr>
            <a:spLocks noGrp="1" noChangeArrowheads="1"/>
          </p:cNvSpPr>
          <p:nvPr>
            <p:ph type="ftr" sz="quarter" idx="4"/>
          </p:nvPr>
        </p:nvSpPr>
        <p:spPr bwMode="auto">
          <a:xfrm>
            <a:off x="1" y="9361901"/>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b" anchorCtr="0" compatLnSpc="1">
            <a:prstTxWarp prst="textNoShape">
              <a:avLst/>
            </a:prstTxWarp>
          </a:bodyPr>
          <a:lstStyle>
            <a:lvl1pPr>
              <a:defRPr sz="1300"/>
            </a:lvl1pPr>
          </a:lstStyle>
          <a:p>
            <a:endParaRPr lang="en-US" altLang="en-US" dirty="0"/>
          </a:p>
        </p:txBody>
      </p:sp>
      <p:sp>
        <p:nvSpPr>
          <p:cNvPr id="35847" name="Rectangle 7"/>
          <p:cNvSpPr>
            <a:spLocks noGrp="1" noChangeArrowheads="1"/>
          </p:cNvSpPr>
          <p:nvPr>
            <p:ph type="sldNum" sz="quarter" idx="5"/>
          </p:nvPr>
        </p:nvSpPr>
        <p:spPr bwMode="auto">
          <a:xfrm>
            <a:off x="3842498" y="9361901"/>
            <a:ext cx="2940895" cy="4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3" tIns="45628" rIns="91253" bIns="45628" numCol="1" anchor="b" anchorCtr="0" compatLnSpc="1">
            <a:prstTxWarp prst="textNoShape">
              <a:avLst/>
            </a:prstTxWarp>
          </a:bodyPr>
          <a:lstStyle>
            <a:lvl1pPr algn="r">
              <a:defRPr sz="1300"/>
            </a:lvl1pPr>
          </a:lstStyle>
          <a:p>
            <a:fld id="{A224452F-9C06-4206-A562-D6F3251FCAB2}" type="slidenum">
              <a:rPr lang="en-US" altLang="en-US"/>
              <a:pPr/>
              <a:t>‹#›</a:t>
            </a:fld>
            <a:endParaRPr lang="en-US" altLang="en-US" dirty="0"/>
          </a:p>
        </p:txBody>
      </p:sp>
    </p:spTree>
    <p:extLst>
      <p:ext uri="{BB962C8B-B14F-4D97-AF65-F5344CB8AC3E}">
        <p14:creationId xmlns:p14="http://schemas.microsoft.com/office/powerpoint/2010/main" val="280378014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pitchFamily="1" charset="-128"/>
        <a:cs typeface="Arial" charset="0"/>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Arial" charset="0"/>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Arial" charset="0"/>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Arial" charset="0"/>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19.xml.rels>&#65279;<?xml version="1.0" encoding="UTF-8" standalone="yes"?>
<Relationships xmlns="http://schemas.openxmlformats.org/package/2006/relationships">
  <Relationship Id="rId2" Type="http://schemas.openxmlformats.org/officeDocument/2006/relationships/slide" Target="../slides/slide20.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2</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11</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12</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13</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14</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15</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16</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17</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18</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19</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20</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3</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4</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5</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6</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7</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8</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9</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923F0-D2A2-4CE3-960A-BE7E3F2173F0}" type="slidenum">
              <a:rPr lang="en-US" altLang="en-US"/>
              <a:pPr/>
              <a:t>10</a:t>
            </a:fld>
            <a:endParaRPr lang="en-US" altLang="en-US" dirty="0"/>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ltLang="en-US" dirty="0"/>
          </a:p>
        </p:txBody>
      </p:sp>
    </p:spTree>
  </p:cSld>
  <p:clrMapOvr>
    <a:masterClrMapping/>
  </p:clrMapOvr>
</p:notes>
</file>

<file path=ppt/slideLayouts/_rels/slideLayout1.xml.rels>&#65279;<?xml version="1.0" encoding="UTF-8" standalone="yes"?>
<Relationships xmlns="http://schemas.openxmlformats.org/package/2006/relationships">
  <Relationship Id="rId2" Type="http://schemas.openxmlformats.org/officeDocument/2006/relationships/image" Target="../media/image3.jpeg" />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G:\Marketing\Illustrations\Clarity Dubai.jpg"/>
          <p:cNvPicPr>
            <a:picLocks noChangeAspect="1" noChangeArrowheads="1"/>
          </p:cNvPicPr>
          <p:nvPr userDrawn="1"/>
        </p:nvPicPr>
        <p:blipFill rotWithShape="1">
          <a:blip r:embed="rId2" cstate="print">
            <a:extLst>
              <a:ext uri="{28A0092B-C50C-407E-A947-70E740481C1C}">
                <a14:useLocalDpi xmlns:a14="http://schemas.microsoft.com/office/drawing/2010/main"/>
              </a:ext>
            </a:extLst>
          </a:blip>
          <a:srcRect r="1133"/>
          <a:stretch/>
        </p:blipFill>
        <p:spPr bwMode="auto">
          <a:xfrm>
            <a:off x="107505" y="1802290"/>
            <a:ext cx="8686118" cy="4780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4342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hasCustomPrompt="1"/>
          </p:nvPr>
        </p:nvSpPr>
        <p:spPr>
          <a:xfrm>
            <a:off x="684213" y="1844675"/>
            <a:ext cx="7772400" cy="1223963"/>
          </a:xfrm>
        </p:spPr>
        <p:txBody>
          <a:bodyPr anchor="t"/>
          <a:lstStyle>
            <a:lvl1pPr>
              <a:defRPr sz="4000"/>
            </a:lvl1pPr>
          </a:lstStyle>
          <a:p>
            <a:pPr lvl="0"/>
            <a:r>
              <a:rPr lang="en-US" altLang="en-US" noProof="0" dirty="0" smtClean="0"/>
              <a:t>Main title</a:t>
            </a:r>
          </a:p>
        </p:txBody>
      </p:sp>
      <p:sp>
        <p:nvSpPr>
          <p:cNvPr id="8195" name="Rectangle 3"/>
          <p:cNvSpPr>
            <a:spLocks noGrp="1" noChangeArrowheads="1"/>
          </p:cNvSpPr>
          <p:nvPr>
            <p:ph type="subTitle" idx="1" hasCustomPrompt="1"/>
          </p:nvPr>
        </p:nvSpPr>
        <p:spPr>
          <a:xfrm>
            <a:off x="684213" y="3068638"/>
            <a:ext cx="6400800" cy="1752600"/>
          </a:xfrm>
        </p:spPr>
        <p:txBody>
          <a:bodyPr/>
          <a:lstStyle>
            <a:lvl1pPr marL="0" indent="0">
              <a:defRPr sz="3600"/>
            </a:lvl1pPr>
          </a:lstStyle>
          <a:p>
            <a:pPr lvl="0"/>
            <a:r>
              <a:rPr lang="en-US" altLang="en-US" noProof="0" dirty="0" smtClean="0"/>
              <a:t>Date</a:t>
            </a:r>
          </a:p>
        </p:txBody>
      </p:sp>
      <p:sp>
        <p:nvSpPr>
          <p:cNvPr id="8203" name="Line 11"/>
          <p:cNvSpPr>
            <a:spLocks noChangeShapeType="1"/>
          </p:cNvSpPr>
          <p:nvPr/>
        </p:nvSpPr>
        <p:spPr bwMode="auto">
          <a:xfrm>
            <a:off x="533400" y="6096000"/>
            <a:ext cx="807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title" preserve="1">
  <p:cSld name="1_Title Slide">
    <p:spTree>
      <p:nvGrpSpPr>
        <p:cNvPr id="1" name=""/>
        <p:cNvGrpSpPr/>
        <p:nvPr/>
      </p:nvGrpSpPr>
      <p:grpSpPr>
        <a:xfrm>
          <a:off x="0" y="0"/>
          <a:ext cx="0" cy="0"/>
          <a:chOff x="0" y="0"/>
          <a:chExt cx="0" cy="0"/>
        </a:xfrm>
      </p:grpSpPr>
      <p:sp>
        <p:nvSpPr>
          <p:cNvPr id="8194" name="Rectangle 2"/>
          <p:cNvSpPr>
            <a:spLocks noGrp="1" noChangeArrowheads="1"/>
          </p:cNvSpPr>
          <p:nvPr>
            <p:ph type="ctrTitle" hasCustomPrompt="1"/>
          </p:nvPr>
        </p:nvSpPr>
        <p:spPr>
          <a:xfrm>
            <a:off x="684213" y="1844675"/>
            <a:ext cx="7772400" cy="1223963"/>
          </a:xfrm>
        </p:spPr>
        <p:txBody>
          <a:bodyPr anchor="t"/>
          <a:lstStyle>
            <a:lvl1pPr>
              <a:defRPr sz="4000"/>
            </a:lvl1pPr>
          </a:lstStyle>
          <a:p>
            <a:pPr lvl="0"/>
            <a:r>
              <a:rPr lang="en-US" altLang="en-US" noProof="0" dirty="0" smtClean="0"/>
              <a:t>Title of presentation</a:t>
            </a:r>
          </a:p>
        </p:txBody>
      </p:sp>
      <p:sp>
        <p:nvSpPr>
          <p:cNvPr id="8195" name="Rectangle 3"/>
          <p:cNvSpPr>
            <a:spLocks noGrp="1" noChangeArrowheads="1"/>
          </p:cNvSpPr>
          <p:nvPr>
            <p:ph type="subTitle" idx="1" hasCustomPrompt="1"/>
          </p:nvPr>
        </p:nvSpPr>
        <p:spPr>
          <a:xfrm>
            <a:off x="684213" y="3068638"/>
            <a:ext cx="6400800" cy="1752600"/>
          </a:xfrm>
        </p:spPr>
        <p:txBody>
          <a:bodyPr/>
          <a:lstStyle>
            <a:lvl1pPr marL="0" indent="0">
              <a:defRPr sz="3600"/>
            </a:lvl1pPr>
          </a:lstStyle>
          <a:p>
            <a:pPr lvl="0"/>
            <a:r>
              <a:rPr lang="en-US" altLang="en-US" noProof="0" dirty="0" smtClean="0"/>
              <a:t>Presenter’s name and title</a:t>
            </a:r>
          </a:p>
        </p:txBody>
      </p:sp>
      <p:sp>
        <p:nvSpPr>
          <p:cNvPr id="8203" name="Line 11"/>
          <p:cNvSpPr>
            <a:spLocks noChangeShapeType="1"/>
          </p:cNvSpPr>
          <p:nvPr/>
        </p:nvSpPr>
        <p:spPr bwMode="auto">
          <a:xfrm>
            <a:off x="533400" y="6096000"/>
            <a:ext cx="807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0599401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Title of slide</a:t>
            </a:r>
            <a:endParaRPr lang="en-GB" dirty="0"/>
          </a:p>
        </p:txBody>
      </p:sp>
      <p:sp>
        <p:nvSpPr>
          <p:cNvPr id="3" name="Content Placeholder 2"/>
          <p:cNvSpPr>
            <a:spLocks noGrp="1"/>
          </p:cNvSpPr>
          <p:nvPr>
            <p:ph sz="half" idx="1"/>
          </p:nvPr>
        </p:nvSpPr>
        <p:spPr>
          <a:xfrm>
            <a:off x="467544" y="1628800"/>
            <a:ext cx="3810000"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482383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67544" y="1628800"/>
            <a:ext cx="4040188" cy="2160240"/>
          </a:xfrm>
        </p:spPr>
        <p:txBody>
          <a:bodyPr anchor="b"/>
          <a:lstStyle>
            <a:lvl1pPr marL="0" marR="0" indent="0" algn="l" defTabSz="914400" rtl="0" eaLnBrk="1" fontAlgn="base" latinLnBrk="0" hangingPunct="1">
              <a:lnSpc>
                <a:spcPct val="100000"/>
              </a:lnSpc>
              <a:spcBef>
                <a:spcPct val="20000"/>
              </a:spcBef>
              <a:spcAft>
                <a:spcPct val="0"/>
              </a:spcAft>
              <a:buClr>
                <a:srgbClr val="3D1A54"/>
              </a:buClr>
              <a:buSzTx/>
              <a:buFontTx/>
              <a:buNone/>
              <a:tabLst/>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base" latinLnBrk="0" hangingPunct="1">
              <a:lnSpc>
                <a:spcPct val="100000"/>
              </a:lnSpc>
              <a:spcBef>
                <a:spcPct val="20000"/>
              </a:spcBef>
              <a:spcAft>
                <a:spcPct val="0"/>
              </a:spcAft>
              <a:buClr>
                <a:srgbClr val="3D1A54"/>
              </a:buClr>
              <a:buSzTx/>
              <a:buFontTx/>
              <a:buNone/>
              <a:tabLst/>
              <a:defRPr/>
            </a:pPr>
            <a:r>
              <a:rPr lang="en-US" dirty="0" smtClean="0"/>
              <a:t>Text slide</a:t>
            </a:r>
          </a:p>
          <a:p>
            <a:pPr marL="0" marR="0" lvl="0" indent="0" algn="l" defTabSz="914400" rtl="0" eaLnBrk="1" fontAlgn="base" latinLnBrk="0" hangingPunct="1">
              <a:lnSpc>
                <a:spcPct val="100000"/>
              </a:lnSpc>
              <a:spcBef>
                <a:spcPct val="20000"/>
              </a:spcBef>
              <a:spcAft>
                <a:spcPct val="0"/>
              </a:spcAft>
              <a:buClr>
                <a:srgbClr val="3D1A54"/>
              </a:buClr>
              <a:buSzTx/>
              <a:buFontTx/>
              <a:buNone/>
              <a:tabLst/>
              <a:defRPr/>
            </a:pPr>
            <a:r>
              <a:rPr lang="en-US" dirty="0" smtClean="0"/>
              <a:t>Text slide</a:t>
            </a:r>
          </a:p>
          <a:p>
            <a:pPr marL="0" marR="0" lvl="0" indent="0" algn="l" defTabSz="914400" rtl="0" eaLnBrk="1" fontAlgn="base" latinLnBrk="0" hangingPunct="1">
              <a:lnSpc>
                <a:spcPct val="100000"/>
              </a:lnSpc>
              <a:spcBef>
                <a:spcPct val="20000"/>
              </a:spcBef>
              <a:spcAft>
                <a:spcPct val="0"/>
              </a:spcAft>
              <a:buClr>
                <a:srgbClr val="3D1A54"/>
              </a:buClr>
              <a:buSzTx/>
              <a:buFontTx/>
              <a:buNone/>
              <a:tabLst/>
              <a:defRPr/>
            </a:pPr>
            <a:r>
              <a:rPr lang="en-US" dirty="0" smtClean="0"/>
              <a:t>Text slide</a:t>
            </a:r>
          </a:p>
          <a:p>
            <a:pPr marL="0" marR="0" lvl="0" indent="0" algn="l" defTabSz="914400" rtl="0" eaLnBrk="1" fontAlgn="base" latinLnBrk="0" hangingPunct="1">
              <a:lnSpc>
                <a:spcPct val="100000"/>
              </a:lnSpc>
              <a:spcBef>
                <a:spcPct val="20000"/>
              </a:spcBef>
              <a:spcAft>
                <a:spcPct val="0"/>
              </a:spcAft>
              <a:buClr>
                <a:srgbClr val="3D1A54"/>
              </a:buClr>
              <a:buSzTx/>
              <a:buFontTx/>
              <a:buNone/>
              <a:tabLst/>
              <a:defRPr/>
            </a:pPr>
            <a:r>
              <a:rPr lang="en-US" dirty="0" smtClean="0"/>
              <a:t>Text slide</a:t>
            </a:r>
          </a:p>
          <a:p>
            <a:pPr lvl="0"/>
            <a:endParaRPr lang="en-US" dirty="0" smtClean="0"/>
          </a:p>
        </p:txBody>
      </p:sp>
      <p:sp>
        <p:nvSpPr>
          <p:cNvPr id="8" name="Title 1"/>
          <p:cNvSpPr>
            <a:spLocks noGrp="1"/>
          </p:cNvSpPr>
          <p:nvPr>
            <p:ph type="title" hasCustomPrompt="1"/>
          </p:nvPr>
        </p:nvSpPr>
        <p:spPr>
          <a:xfrm>
            <a:off x="468313" y="333375"/>
            <a:ext cx="7772400" cy="1143000"/>
          </a:xfrm>
        </p:spPr>
        <p:txBody>
          <a:bodyPr/>
          <a:lstStyle>
            <a:lvl1pPr>
              <a:defRPr/>
            </a:lvl1pPr>
          </a:lstStyle>
          <a:p>
            <a:r>
              <a:rPr lang="en-US" dirty="0" smtClean="0"/>
              <a:t>Title of slide</a:t>
            </a:r>
            <a:endParaRPr lang="en-GB" dirty="0"/>
          </a:p>
        </p:txBody>
      </p:sp>
    </p:spTree>
    <p:extLst>
      <p:ext uri="{BB962C8B-B14F-4D97-AF65-F5344CB8AC3E}">
        <p14:creationId xmlns:p14="http://schemas.microsoft.com/office/powerpoint/2010/main" val="26207283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Contact details</a:t>
            </a:r>
            <a:endParaRPr lang="en-GB" dirty="0"/>
          </a:p>
        </p:txBody>
      </p:sp>
      <p:sp>
        <p:nvSpPr>
          <p:cNvPr id="3" name="Text Placeholder 2"/>
          <p:cNvSpPr>
            <a:spLocks noGrp="1"/>
          </p:cNvSpPr>
          <p:nvPr>
            <p:ph type="body" idx="1" hasCustomPrompt="1"/>
          </p:nvPr>
        </p:nvSpPr>
        <p:spPr>
          <a:xfrm>
            <a:off x="467544" y="4077072"/>
            <a:ext cx="4464496" cy="1728192"/>
          </a:xfrm>
        </p:spPr>
        <p:txBody>
          <a:bodyPr anchor="b"/>
          <a:lstStyle>
            <a:lvl1pPr marL="0" marR="0" indent="0" algn="l" defTabSz="914400" rtl="0" eaLnBrk="1" fontAlgn="base" latinLnBrk="0" hangingPunct="1">
              <a:lnSpc>
                <a:spcPct val="100000"/>
              </a:lnSpc>
              <a:spcBef>
                <a:spcPct val="20000"/>
              </a:spcBef>
              <a:spcAft>
                <a:spcPct val="0"/>
              </a:spcAft>
              <a:buClr>
                <a:srgbClr val="3D1A54"/>
              </a:buClr>
              <a:buSzTx/>
              <a:buFontTx/>
              <a:buNone/>
              <a:tabLst/>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Name</a:t>
            </a:r>
          </a:p>
          <a:p>
            <a:pPr lvl="0"/>
            <a:r>
              <a:rPr lang="en-US" dirty="0" smtClean="0"/>
              <a:t>Position</a:t>
            </a:r>
          </a:p>
          <a:p>
            <a:pPr lvl="0"/>
            <a:r>
              <a:rPr lang="en-US" b="0" dirty="0" smtClean="0"/>
              <a:t>t: +44 (0) 121 234 0000</a:t>
            </a:r>
          </a:p>
          <a:p>
            <a:pPr lvl="0"/>
            <a:r>
              <a:rPr lang="en-US" b="0" dirty="0" smtClean="0"/>
              <a:t>JBloggs@gateleyuk.com</a:t>
            </a:r>
            <a:endParaRPr lang="en-US" dirty="0" smtClean="0"/>
          </a:p>
        </p:txBody>
      </p:sp>
      <p:sp>
        <p:nvSpPr>
          <p:cNvPr id="5" name="Picture Placeholder 4"/>
          <p:cNvSpPr>
            <a:spLocks noGrp="1"/>
          </p:cNvSpPr>
          <p:nvPr>
            <p:ph type="pic" sz="quarter" idx="10"/>
          </p:nvPr>
        </p:nvSpPr>
        <p:spPr>
          <a:xfrm>
            <a:off x="468313" y="1557338"/>
            <a:ext cx="2663825" cy="2447925"/>
          </a:xfrm>
        </p:spPr>
        <p:txBody>
          <a:bodyPr/>
          <a:lstStyle/>
          <a:p>
            <a:r>
              <a:rPr lang="en-US" dirty="0" smtClean="0"/>
              <a:t>Click icon to add picture</a:t>
            </a:r>
            <a:endParaRPr lang="en-GB" dirty="0"/>
          </a:p>
        </p:txBody>
      </p:sp>
    </p:spTree>
    <p:extLst>
      <p:ext uri="{BB962C8B-B14F-4D97-AF65-F5344CB8AC3E}">
        <p14:creationId xmlns:p14="http://schemas.microsoft.com/office/powerpoint/2010/main" val="25243725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2132856"/>
            <a:ext cx="7772400" cy="1143000"/>
          </a:xfrm>
        </p:spPr>
        <p:txBody>
          <a:bodyPr/>
          <a:lstStyle>
            <a:lvl1pPr>
              <a:defRPr/>
            </a:lvl1pPr>
          </a:lstStyle>
          <a:p>
            <a:r>
              <a:rPr lang="en-US" dirty="0" smtClean="0"/>
              <a:t>Questions</a:t>
            </a:r>
            <a:endParaRPr lang="en-GB" dirty="0"/>
          </a:p>
        </p:txBody>
      </p:sp>
    </p:spTree>
    <p:extLst>
      <p:ext uri="{BB962C8B-B14F-4D97-AF65-F5344CB8AC3E}">
        <p14:creationId xmlns:p14="http://schemas.microsoft.com/office/powerpoint/2010/main" val="3398332791"/>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5" Type="http://schemas.openxmlformats.org/officeDocument/2006/relationships/slideLayout" Target="../slideLayouts/slideLayout5.xml" />
  <Relationship Id="rId10" Type="http://schemas.openxmlformats.org/officeDocument/2006/relationships/image" Target="../media/image2.jpeg" />
  <Relationship Id="rId4" Type="http://schemas.openxmlformats.org/officeDocument/2006/relationships/slideLayout" Target="../slideLayouts/slideLayout4.xml" />
  <Relationship Id="rId9" Type="http://schemas.openxmlformats.org/officeDocument/2006/relationships/image" Target="../media/image1.png" />
</Relationships>
</file>

<file path=ppt/slideMasters/_rels/slideMaster2.xml.rels>&#65279;<?xml version="1.0" encoding="UTF-8" standalone="yes"?>
<Relationships xmlns="http://schemas.openxmlformats.org/package/2006/relationships">
  <Relationship Id="rId3" Type="http://schemas.openxmlformats.org/officeDocument/2006/relationships/image" Target="../media/image3.jpeg" />
  <Relationship Id="rId2" Type="http://schemas.openxmlformats.org/officeDocument/2006/relationships/image" Target="../media/image2.jpeg" />
  <Relationship Id="rId1" Type="http://schemas.openxmlformats.org/officeDocument/2006/relationships/theme" Target="../theme/theme2.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68313" y="333375"/>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
            </a:r>
            <a:br>
              <a:rPr lang="en-US" altLang="en-US" dirty="0" smtClean="0"/>
            </a:br>
            <a:r>
              <a:rPr lang="en-US" altLang="en-US" dirty="0" smtClean="0"/>
              <a:t>Click to edit Master title style</a:t>
            </a:r>
          </a:p>
        </p:txBody>
      </p:sp>
      <p:sp>
        <p:nvSpPr>
          <p:cNvPr id="7171" name="Rectangle 3"/>
          <p:cNvSpPr>
            <a:spLocks noGrp="1" noChangeArrowheads="1"/>
          </p:cNvSpPr>
          <p:nvPr>
            <p:ph type="body" idx="1"/>
          </p:nvPr>
        </p:nvSpPr>
        <p:spPr bwMode="auto">
          <a:xfrm>
            <a:off x="468313" y="1412875"/>
            <a:ext cx="77724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0"/>
            <a:endParaRPr lang="en-US" altLang="en-US" smtClean="0"/>
          </a:p>
          <a:p>
            <a:pPr lvl="1"/>
            <a:r>
              <a:rPr lang="en-US" altLang="en-US" smtClean="0"/>
              <a:t>Second level</a:t>
            </a:r>
          </a:p>
          <a:p>
            <a:pPr lvl="2"/>
            <a:r>
              <a:rPr lang="en-US" altLang="en-US" smtClean="0"/>
              <a:t>Third level</a:t>
            </a:r>
          </a:p>
          <a:p>
            <a:pPr lvl="3"/>
            <a:r>
              <a:rPr lang="en-US" altLang="en-US" smtClean="0"/>
              <a:t>Fourth level</a:t>
            </a:r>
          </a:p>
        </p:txBody>
      </p:sp>
      <p:pic>
        <p:nvPicPr>
          <p:cNvPr id="7176" name="Picture 8" descr="HBJ Gateley Wareing whit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05600" y="360363"/>
            <a:ext cx="2133600" cy="260350"/>
          </a:xfrm>
          <a:prstGeom prst="rect">
            <a:avLst/>
          </a:prstGeom>
          <a:noFill/>
          <a:extLst>
            <a:ext uri="{909E8E84-426E-40DD-AFC4-6F175D3DCCD1}">
              <a14:hiddenFill xmlns:a14="http://schemas.microsoft.com/office/drawing/2010/main">
                <a:solidFill>
                  <a:srgbClr val="FFFFFF"/>
                </a:solidFill>
              </a14:hiddenFill>
            </a:ext>
          </a:extLst>
        </p:spPr>
      </p:pic>
      <p:sp>
        <p:nvSpPr>
          <p:cNvPr id="7177" name="Line 9"/>
          <p:cNvSpPr>
            <a:spLocks noChangeShapeType="1"/>
          </p:cNvSpPr>
          <p:nvPr/>
        </p:nvSpPr>
        <p:spPr bwMode="auto">
          <a:xfrm>
            <a:off x="533400" y="6096000"/>
            <a:ext cx="807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dirty="0"/>
          </a:p>
        </p:txBody>
      </p:sp>
      <p:pic>
        <p:nvPicPr>
          <p:cNvPr id="7185" name="Picture 17" descr="HBJ Gateley Wareing whit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21500" y="576263"/>
            <a:ext cx="2133600" cy="2603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userDrawn="1"/>
        </p:nvSpPr>
        <p:spPr>
          <a:xfrm>
            <a:off x="6671799" y="6165304"/>
            <a:ext cx="2023500" cy="307777"/>
          </a:xfrm>
          <a:prstGeom prst="rect">
            <a:avLst/>
          </a:prstGeom>
          <a:noFill/>
        </p:spPr>
        <p:txBody>
          <a:bodyPr wrap="square" rtlCol="0">
            <a:spAutoFit/>
          </a:bodyPr>
          <a:lstStyle/>
          <a:p>
            <a:pPr algn="r"/>
            <a:r>
              <a:rPr lang="en-GB" sz="1400" dirty="0" smtClean="0"/>
              <a:t>www.gateleyae.com</a:t>
            </a:r>
            <a:endParaRPr lang="en-GB" sz="1400" dirty="0"/>
          </a:p>
        </p:txBody>
      </p:sp>
      <p:pic>
        <p:nvPicPr>
          <p:cNvPr id="9" name="Picture 12" descr="Gateley lo rez"/>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l="12393" r="13597" b="17209"/>
          <a:stretch>
            <a:fillRect/>
          </a:stretch>
        </p:blipFill>
        <p:spPr bwMode="auto">
          <a:xfrm>
            <a:off x="6604297" y="250522"/>
            <a:ext cx="2158503" cy="740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5" r:id="rId1"/>
    <p:sldLayoutId id="2147483654" r:id="rId2"/>
    <p:sldLayoutId id="2147483665" r:id="rId3"/>
    <p:sldLayoutId id="2147483657" r:id="rId4"/>
    <p:sldLayoutId id="2147483658" r:id="rId5"/>
    <p:sldLayoutId id="2147483659" r:id="rId6"/>
    <p:sldLayoutId id="2147483660" r:id="rId7"/>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1000"/>
                                        <p:tgtEl>
                                          <p:spTgt spid="71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fade">
                                      <p:cBhvr>
                                        <p:cTn id="17" dur="1000"/>
                                        <p:tgtEl>
                                          <p:spTgt spid="71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fade">
                                      <p:cBhvr>
                                        <p:cTn id="22"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tmplLst>
          <p:tmpl lvl="1">
            <p:tnLst>
              <p:par>
                <p:cTn presetID="10" presetClass="entr" presetSubtype="0" fill="hold" nodeType="click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2000"/>
                        <p:tgtEl>
                          <p:spTgt spid="7171"/>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childTnLst>
                </p:cTn>
              </p:par>
            </p:tnLst>
          </p:tmpl>
        </p:tmplLst>
      </p:bldP>
    </p:bldLst>
  </p:timing>
  <p:hf sldNum="0"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ea typeface="Osaka" pitchFamily="1" charset="-128"/>
        </a:defRPr>
      </a:lvl2pPr>
      <a:lvl3pPr algn="l" rtl="0" eaLnBrk="1" fontAlgn="base" hangingPunct="1">
        <a:spcBef>
          <a:spcPct val="0"/>
        </a:spcBef>
        <a:spcAft>
          <a:spcPct val="0"/>
        </a:spcAft>
        <a:defRPr sz="3600" b="1">
          <a:solidFill>
            <a:schemeClr val="tx2"/>
          </a:solidFill>
          <a:latin typeface="Arial" charset="0"/>
          <a:ea typeface="Osaka" pitchFamily="1" charset="-128"/>
        </a:defRPr>
      </a:lvl3pPr>
      <a:lvl4pPr algn="l" rtl="0" eaLnBrk="1" fontAlgn="base" hangingPunct="1">
        <a:spcBef>
          <a:spcPct val="0"/>
        </a:spcBef>
        <a:spcAft>
          <a:spcPct val="0"/>
        </a:spcAft>
        <a:defRPr sz="3600" b="1">
          <a:solidFill>
            <a:schemeClr val="tx2"/>
          </a:solidFill>
          <a:latin typeface="Arial" charset="0"/>
          <a:ea typeface="Osaka" pitchFamily="1" charset="-128"/>
        </a:defRPr>
      </a:lvl4pPr>
      <a:lvl5pPr algn="l" rtl="0" eaLnBrk="1" fontAlgn="base" hangingPunct="1">
        <a:spcBef>
          <a:spcPct val="0"/>
        </a:spcBef>
        <a:spcAft>
          <a:spcPct val="0"/>
        </a:spcAft>
        <a:defRPr sz="3600" b="1">
          <a:solidFill>
            <a:schemeClr val="tx2"/>
          </a:solidFill>
          <a:latin typeface="Arial" charset="0"/>
          <a:ea typeface="Osaka" pitchFamily="1" charset="-128"/>
        </a:defRPr>
      </a:lvl5pPr>
      <a:lvl6pPr marL="457200" algn="l" rtl="0" eaLnBrk="1" fontAlgn="base" hangingPunct="1">
        <a:spcBef>
          <a:spcPct val="0"/>
        </a:spcBef>
        <a:spcAft>
          <a:spcPct val="0"/>
        </a:spcAft>
        <a:defRPr sz="3600" b="1">
          <a:solidFill>
            <a:schemeClr val="tx2"/>
          </a:solidFill>
          <a:latin typeface="Arial" charset="0"/>
          <a:ea typeface="Osaka" pitchFamily="1" charset="-128"/>
        </a:defRPr>
      </a:lvl6pPr>
      <a:lvl7pPr marL="914400" algn="l" rtl="0" eaLnBrk="1" fontAlgn="base" hangingPunct="1">
        <a:spcBef>
          <a:spcPct val="0"/>
        </a:spcBef>
        <a:spcAft>
          <a:spcPct val="0"/>
        </a:spcAft>
        <a:defRPr sz="3600" b="1">
          <a:solidFill>
            <a:schemeClr val="tx2"/>
          </a:solidFill>
          <a:latin typeface="Arial" charset="0"/>
          <a:ea typeface="Osaka" pitchFamily="1" charset="-128"/>
        </a:defRPr>
      </a:lvl7pPr>
      <a:lvl8pPr marL="1371600" algn="l" rtl="0" eaLnBrk="1" fontAlgn="base" hangingPunct="1">
        <a:spcBef>
          <a:spcPct val="0"/>
        </a:spcBef>
        <a:spcAft>
          <a:spcPct val="0"/>
        </a:spcAft>
        <a:defRPr sz="3600" b="1">
          <a:solidFill>
            <a:schemeClr val="tx2"/>
          </a:solidFill>
          <a:latin typeface="Arial" charset="0"/>
          <a:ea typeface="Osaka" pitchFamily="1" charset="-128"/>
        </a:defRPr>
      </a:lvl8pPr>
      <a:lvl9pPr marL="1828800" algn="l" rtl="0" eaLnBrk="1" fontAlgn="base" hangingPunct="1">
        <a:spcBef>
          <a:spcPct val="0"/>
        </a:spcBef>
        <a:spcAft>
          <a:spcPct val="0"/>
        </a:spcAft>
        <a:defRPr sz="3600" b="1">
          <a:solidFill>
            <a:schemeClr val="tx2"/>
          </a:solidFill>
          <a:latin typeface="Arial" charset="0"/>
          <a:ea typeface="Osaka" pitchFamily="1" charset="-128"/>
        </a:defRPr>
      </a:lvl9pPr>
    </p:titleStyle>
    <p:bodyStyle>
      <a:lvl1pPr marL="342900" indent="-342900" algn="l" rtl="0" eaLnBrk="1" fontAlgn="base" hangingPunct="1">
        <a:spcBef>
          <a:spcPct val="20000"/>
        </a:spcBef>
        <a:spcAft>
          <a:spcPct val="0"/>
        </a:spcAft>
        <a:buClr>
          <a:srgbClr val="3D1A54"/>
        </a:buCl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3D1A54"/>
        </a:buClr>
        <a:buFont typeface="Times" pitchFamily="-60" charset="0"/>
        <a:buChar char="•"/>
        <a:defRPr sz="3000">
          <a:solidFill>
            <a:schemeClr val="tx1"/>
          </a:solidFill>
          <a:latin typeface="+mn-lt"/>
          <a:ea typeface="+mn-ea"/>
        </a:defRPr>
      </a:lvl2pPr>
      <a:lvl3pPr marL="1143000" indent="-228600" algn="l" rtl="0" eaLnBrk="1" fontAlgn="base" hangingPunct="1">
        <a:spcBef>
          <a:spcPct val="20000"/>
        </a:spcBef>
        <a:spcAft>
          <a:spcPct val="0"/>
        </a:spcAft>
        <a:buClr>
          <a:srgbClr val="3D1A54"/>
        </a:buClr>
        <a:buChar char="•"/>
        <a:defRPr sz="2800">
          <a:solidFill>
            <a:schemeClr val="tx1"/>
          </a:solidFill>
          <a:latin typeface="+mn-lt"/>
          <a:ea typeface="+mn-ea"/>
        </a:defRPr>
      </a:lvl3pPr>
      <a:lvl4pPr marL="1600200" indent="-228600" algn="l" rtl="0" eaLnBrk="1" fontAlgn="base" hangingPunct="1">
        <a:spcBef>
          <a:spcPct val="20000"/>
        </a:spcBef>
        <a:spcAft>
          <a:spcPct val="0"/>
        </a:spcAft>
        <a:buClr>
          <a:srgbClr val="3D1A54"/>
        </a:buClr>
        <a:buFont typeface="Times" pitchFamily="-60" charset="0"/>
        <a:buChar char="•"/>
        <a:defRPr sz="2600">
          <a:solidFill>
            <a:schemeClr val="tx1"/>
          </a:solidFill>
          <a:latin typeface="+mn-lt"/>
          <a:ea typeface="+mn-ea"/>
        </a:defRPr>
      </a:lvl4pPr>
      <a:lvl5pPr marL="2057400" indent="-228600" algn="l" rtl="0" eaLnBrk="1" fontAlgn="base" hangingPunct="1">
        <a:spcBef>
          <a:spcPct val="20000"/>
        </a:spcBef>
        <a:spcAft>
          <a:spcPct val="0"/>
        </a:spcAft>
        <a:buClr>
          <a:srgbClr val="3D1A54"/>
        </a:buClr>
        <a:buChar char="»"/>
        <a:defRPr sz="2000">
          <a:solidFill>
            <a:schemeClr val="tx1"/>
          </a:solidFill>
          <a:latin typeface="+mn-lt"/>
          <a:ea typeface="+mn-ea"/>
        </a:defRPr>
      </a:lvl5pPr>
      <a:lvl6pPr marL="2514600" indent="-228600" algn="l" rtl="0" eaLnBrk="1" fontAlgn="base" hangingPunct="1">
        <a:spcBef>
          <a:spcPct val="20000"/>
        </a:spcBef>
        <a:spcAft>
          <a:spcPct val="0"/>
        </a:spcAft>
        <a:buClr>
          <a:srgbClr val="3D1A54"/>
        </a:buClr>
        <a:buChar char="»"/>
        <a:defRPr sz="2000">
          <a:solidFill>
            <a:schemeClr val="tx1"/>
          </a:solidFill>
          <a:latin typeface="+mn-lt"/>
          <a:ea typeface="+mn-ea"/>
        </a:defRPr>
      </a:lvl6pPr>
      <a:lvl7pPr marL="2971800" indent="-228600" algn="l" rtl="0" eaLnBrk="1" fontAlgn="base" hangingPunct="1">
        <a:spcBef>
          <a:spcPct val="20000"/>
        </a:spcBef>
        <a:spcAft>
          <a:spcPct val="0"/>
        </a:spcAft>
        <a:buClr>
          <a:srgbClr val="3D1A54"/>
        </a:buClr>
        <a:buChar char="»"/>
        <a:defRPr sz="2000">
          <a:solidFill>
            <a:schemeClr val="tx1"/>
          </a:solidFill>
          <a:latin typeface="+mn-lt"/>
          <a:ea typeface="+mn-ea"/>
        </a:defRPr>
      </a:lvl7pPr>
      <a:lvl8pPr marL="3429000" indent="-228600" algn="l" rtl="0" eaLnBrk="1" fontAlgn="base" hangingPunct="1">
        <a:spcBef>
          <a:spcPct val="20000"/>
        </a:spcBef>
        <a:spcAft>
          <a:spcPct val="0"/>
        </a:spcAft>
        <a:buClr>
          <a:srgbClr val="3D1A54"/>
        </a:buClr>
        <a:buChar char="»"/>
        <a:defRPr sz="2000">
          <a:solidFill>
            <a:schemeClr val="tx1"/>
          </a:solidFill>
          <a:latin typeface="+mn-lt"/>
          <a:ea typeface="+mn-ea"/>
        </a:defRPr>
      </a:lvl8pPr>
      <a:lvl9pPr marL="3886200" indent="-228600" algn="l" rtl="0" eaLnBrk="1" fontAlgn="base" hangingPunct="1">
        <a:spcBef>
          <a:spcPct val="20000"/>
        </a:spcBef>
        <a:spcAft>
          <a:spcPct val="0"/>
        </a:spcAft>
        <a:buClr>
          <a:srgbClr val="3D1A54"/>
        </a:buClr>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12" descr="Gateley lo rez"/>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2393" r="13597" b="17209"/>
          <a:stretch>
            <a:fillRect/>
          </a:stretch>
        </p:blipFill>
        <p:spPr bwMode="auto">
          <a:xfrm>
            <a:off x="6732240" y="259111"/>
            <a:ext cx="2162059" cy="7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G:\Marketing\Illustrations\Clarity Dubai.jpg"/>
          <p:cNvPicPr>
            <a:picLocks noChangeAspect="1" noChangeArrowheads="1"/>
          </p:cNvPicPr>
          <p:nvPr userDrawn="1"/>
        </p:nvPicPr>
        <p:blipFill rotWithShape="1">
          <a:blip r:embed="rId3" cstate="print">
            <a:extLst>
              <a:ext uri="{28A0092B-C50C-407E-A947-70E740481C1C}">
                <a14:useLocalDpi xmlns:a14="http://schemas.microsoft.com/office/drawing/2010/main"/>
              </a:ext>
            </a:extLst>
          </a:blip>
          <a:srcRect r="1133"/>
          <a:stretch/>
        </p:blipFill>
        <p:spPr bwMode="auto">
          <a:xfrm>
            <a:off x="107504" y="1802290"/>
            <a:ext cx="8964488" cy="4780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428703"/>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2" Type="http://schemas.openxmlformats.org/officeDocument/2006/relationships/notesSlide" Target="../notesSlides/notesSlide16.xml"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17.xml"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18.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2" Type="http://schemas.openxmlformats.org/officeDocument/2006/relationships/notesSlide" Target="../notesSlides/notesSlide19.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Cost of Compliance</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457200" indent="-457200" algn="just">
              <a:buFont typeface="Arial" panose="020B0604020202020204" pitchFamily="34" charset="0"/>
              <a:buChar char="•"/>
            </a:pPr>
            <a:r>
              <a:rPr lang="en-GB" sz="2400" dirty="0"/>
              <a:t>The MENA region draws extra scrutiny given the proliferation of sanctions imposed on some Middle Eastern states.</a:t>
            </a:r>
          </a:p>
          <a:p>
            <a:pPr marL="457200" indent="-457200" algn="just">
              <a:buFont typeface="Arial" panose="020B0604020202020204" pitchFamily="34" charset="0"/>
              <a:buChar char="•"/>
            </a:pPr>
            <a:r>
              <a:rPr lang="en-GB" sz="2400" dirty="0"/>
              <a:t>The cost of complying with Know Your Client and Anti Money Laundering requirements can restrict and/or make costly business development.</a:t>
            </a:r>
          </a:p>
          <a:p>
            <a:pPr marL="457200" indent="-457200" algn="just">
              <a:buFont typeface="Arial" panose="020B0604020202020204" pitchFamily="34" charset="0"/>
              <a:buChar char="•"/>
            </a:pPr>
            <a:r>
              <a:rPr lang="en-GB" sz="2400" dirty="0"/>
              <a:t>Cost is particularly important because of complex corporate structures – subsidiaries can cause issues for parent companies without realising</a:t>
            </a:r>
            <a:r>
              <a:rPr lang="en-GB" sz="2400" dirty="0" smtClean="0"/>
              <a:t>.</a:t>
            </a:r>
            <a:endParaRPr lang="en-GB" sz="2400" dirty="0"/>
          </a:p>
        </p:txBody>
      </p:sp>
    </p:spTree>
    <p:extLst>
      <p:ext uri="{BB962C8B-B14F-4D97-AF65-F5344CB8AC3E}">
        <p14:creationId xmlns:p14="http://schemas.microsoft.com/office/powerpoint/2010/main" val="1535408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US" sz="2800" dirty="0"/>
              <a:t>Local </a:t>
            </a:r>
            <a:r>
              <a:rPr lang="en-US" sz="2800" dirty="0" smtClean="0"/>
              <a:t>Issues</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457200" indent="-457200" algn="just">
              <a:buFont typeface="Arial" panose="020B0604020202020204" pitchFamily="34" charset="0"/>
              <a:buChar char="•"/>
            </a:pPr>
            <a:r>
              <a:rPr lang="en-GB" sz="2400" dirty="0"/>
              <a:t>With “western” companies most affected, it might be expected that MENA-based financial institutions / businesses have a competitive advantage.</a:t>
            </a:r>
          </a:p>
          <a:p>
            <a:pPr marL="457200" indent="-457200" algn="just">
              <a:buFont typeface="Arial" panose="020B0604020202020204" pitchFamily="34" charset="0"/>
              <a:buChar char="•"/>
            </a:pPr>
            <a:r>
              <a:rPr lang="en-GB" sz="2400" dirty="0"/>
              <a:t>However, usually MENA companies have to deal with “western” banks.</a:t>
            </a:r>
          </a:p>
          <a:p>
            <a:pPr marL="457200" indent="-457200" algn="just">
              <a:buFont typeface="Arial" panose="020B0604020202020204" pitchFamily="34" charset="0"/>
              <a:buChar char="•"/>
            </a:pPr>
            <a:r>
              <a:rPr lang="en-GB" sz="2400" dirty="0"/>
              <a:t>In order to attract investment / finance and provide commercial certainty, MENA businesses are under commercial pressure to conform to the same compliance standards.</a:t>
            </a:r>
          </a:p>
        </p:txBody>
      </p:sp>
    </p:spTree>
    <p:extLst>
      <p:ext uri="{BB962C8B-B14F-4D97-AF65-F5344CB8AC3E}">
        <p14:creationId xmlns:p14="http://schemas.microsoft.com/office/powerpoint/2010/main" val="444951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Difficulty in locating finance</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Financial institutions are now more cautious than ever in providing finance.</a:t>
            </a:r>
          </a:p>
          <a:p>
            <a:pPr marL="342900" lvl="1" indent="-342900" algn="just">
              <a:buFont typeface="Arial" pitchFamily="34" charset="0"/>
              <a:buChar char="•"/>
            </a:pPr>
            <a:r>
              <a:rPr lang="en-GB" sz="2400" dirty="0"/>
              <a:t>Example of why:</a:t>
            </a:r>
          </a:p>
          <a:p>
            <a:pPr marL="725488" lvl="1" indent="-457200" algn="just">
              <a:buFont typeface="Arial" panose="020B0604020202020204" pitchFamily="34" charset="0"/>
              <a:buChar char="•"/>
            </a:pPr>
            <a:r>
              <a:rPr lang="en-GB" sz="2400" dirty="0"/>
              <a:t>In 2012, ING Bank paid USD619m to settle charges brought by </a:t>
            </a:r>
            <a:r>
              <a:rPr lang="en-GB" sz="2400" dirty="0" err="1"/>
              <a:t>OFAC</a:t>
            </a:r>
            <a:r>
              <a:rPr lang="en-GB" sz="2400" dirty="0"/>
              <a:t> of conspiracy to violate sanctions imposed against Iran and Cuba.</a:t>
            </a:r>
          </a:p>
          <a:p>
            <a:pPr marL="342900" lvl="1" indent="-342900" algn="just">
              <a:buFont typeface="Arial" pitchFamily="34" charset="0"/>
              <a:buChar char="•"/>
            </a:pPr>
            <a:r>
              <a:rPr lang="en-GB" sz="2400" dirty="0"/>
              <a:t>Heightened due diligence slows down or prevents funding and results in higher scrutiny, of strategy and staff.</a:t>
            </a:r>
          </a:p>
        </p:txBody>
      </p:sp>
    </p:spTree>
    <p:extLst>
      <p:ext uri="{BB962C8B-B14F-4D97-AF65-F5344CB8AC3E}">
        <p14:creationId xmlns:p14="http://schemas.microsoft.com/office/powerpoint/2010/main" val="3143383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Capital flight from sanctioned countries</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Regions such as Russia / Ukraine /Iran are traditionally investors in the Middle East.</a:t>
            </a:r>
          </a:p>
          <a:p>
            <a:pPr marL="342900" lvl="1" indent="-342900" algn="just">
              <a:buFont typeface="Arial" pitchFamily="34" charset="0"/>
              <a:buChar char="•"/>
            </a:pPr>
            <a:r>
              <a:rPr lang="en-GB" sz="2400" dirty="0"/>
              <a:t>Military actions, civil unrest, and threat of sanctions (as well as national expropriation) force businesses to move assets out of the risk jurisdiction.</a:t>
            </a:r>
          </a:p>
          <a:p>
            <a:pPr marL="342900" lvl="1" indent="-342900" algn="just">
              <a:buFont typeface="Arial" pitchFamily="34" charset="0"/>
              <a:buChar char="•"/>
            </a:pPr>
            <a:r>
              <a:rPr lang="en-GB" sz="2400" dirty="0"/>
              <a:t>Fewer investments and less willingness to move capital around the region.</a:t>
            </a:r>
          </a:p>
        </p:txBody>
      </p:sp>
    </p:spTree>
    <p:extLst>
      <p:ext uri="{BB962C8B-B14F-4D97-AF65-F5344CB8AC3E}">
        <p14:creationId xmlns:p14="http://schemas.microsoft.com/office/powerpoint/2010/main" val="277411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Black market </a:t>
            </a:r>
            <a:r>
              <a:rPr lang="en-GB" sz="2800" dirty="0" smtClean="0"/>
              <a:t>economies</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Financial sanctions weaken the strength of a sanctioned state’s currency and result in parallel currency dealings.</a:t>
            </a:r>
          </a:p>
          <a:p>
            <a:pPr marL="342900" lvl="1" indent="-342900" algn="just">
              <a:buFont typeface="Arial" pitchFamily="34" charset="0"/>
              <a:buChar char="•"/>
            </a:pPr>
            <a:r>
              <a:rPr lang="en-GB" sz="2400" dirty="0"/>
              <a:t>Restricted states and those living within them find ways to evade financial sanctions and embargoes but at a cost.</a:t>
            </a:r>
          </a:p>
          <a:p>
            <a:pPr marL="342900" lvl="1" indent="-342900" algn="just">
              <a:buFont typeface="Arial" pitchFamily="34" charset="0"/>
              <a:buChar char="•"/>
            </a:pPr>
            <a:r>
              <a:rPr lang="en-GB" sz="2400" dirty="0"/>
              <a:t>Even Iranian sanctions, widely recognised as one of the most restrictive sanctions regimes, have often been described as “leaky”.</a:t>
            </a:r>
          </a:p>
        </p:txBody>
      </p:sp>
    </p:spTree>
    <p:extLst>
      <p:ext uri="{BB962C8B-B14F-4D97-AF65-F5344CB8AC3E}">
        <p14:creationId xmlns:p14="http://schemas.microsoft.com/office/powerpoint/2010/main" val="3988856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Political risk and commercial uncertainty</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The current political climate in the MENA region means that investment in certain countries represents a risk. Equally, some investors view risk as an opportunity.</a:t>
            </a:r>
          </a:p>
          <a:p>
            <a:pPr marL="342900" lvl="1" indent="-342900" algn="just">
              <a:buFont typeface="Arial" pitchFamily="34" charset="0"/>
              <a:buChar char="•"/>
            </a:pPr>
            <a:r>
              <a:rPr lang="en-GB" sz="2400" dirty="0"/>
              <a:t>The penalties for breaching sanctions are so severe that banks would rather not process payments from sanctioned states.</a:t>
            </a:r>
          </a:p>
          <a:p>
            <a:pPr marL="342900" lvl="1" indent="-342900" algn="just">
              <a:buFont typeface="Arial" pitchFamily="34" charset="0"/>
              <a:buChar char="•"/>
            </a:pPr>
            <a:r>
              <a:rPr lang="en-GB" sz="2400" dirty="0"/>
              <a:t>Recent negotiations regarding relaxation of sanctions in Iran give rise to opportunity, but may affect political </a:t>
            </a:r>
            <a:r>
              <a:rPr lang="en-GB" sz="2400" dirty="0" smtClean="0"/>
              <a:t>  / </a:t>
            </a:r>
            <a:r>
              <a:rPr lang="en-GB" sz="2400" dirty="0"/>
              <a:t>economic stability in the region.</a:t>
            </a:r>
          </a:p>
        </p:txBody>
      </p:sp>
    </p:spTree>
    <p:extLst>
      <p:ext uri="{BB962C8B-B14F-4D97-AF65-F5344CB8AC3E}">
        <p14:creationId xmlns:p14="http://schemas.microsoft.com/office/powerpoint/2010/main" val="313027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The future for sanctions in MENA region</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The Joint Plan of Action agreed in January 2014 remains fundamentally in place.</a:t>
            </a:r>
          </a:p>
          <a:p>
            <a:pPr marL="342900" lvl="1" indent="-342900" algn="just">
              <a:buFont typeface="Arial" pitchFamily="34" charset="0"/>
              <a:buChar char="•"/>
            </a:pPr>
            <a:r>
              <a:rPr lang="en-GB" sz="2400" dirty="0"/>
              <a:t>But the complex and extensive sanctions architecture remains.</a:t>
            </a:r>
          </a:p>
          <a:p>
            <a:pPr marL="342900" lvl="1" indent="-342900" algn="just">
              <a:buFont typeface="Arial" pitchFamily="34" charset="0"/>
              <a:buChar char="•"/>
            </a:pPr>
            <a:r>
              <a:rPr lang="en-GB" sz="2400" dirty="0"/>
              <a:t>It is difficult to do business with Iran if  EU and especially USA companies are involved.</a:t>
            </a:r>
          </a:p>
        </p:txBody>
      </p:sp>
    </p:spTree>
    <p:extLst>
      <p:ext uri="{BB962C8B-B14F-4D97-AF65-F5344CB8AC3E}">
        <p14:creationId xmlns:p14="http://schemas.microsoft.com/office/powerpoint/2010/main" val="2352638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The future for sanctions in MENA region</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By their very nature, sanctions are unpredictable – Russia / Syria – for example.</a:t>
            </a:r>
          </a:p>
          <a:p>
            <a:pPr marL="342900" lvl="1" indent="-342900" algn="just">
              <a:buFont typeface="Arial" pitchFamily="34" charset="0"/>
              <a:buChar char="•"/>
            </a:pPr>
            <a:r>
              <a:rPr lang="en-GB" sz="2400" dirty="0"/>
              <a:t>Because of international sanctions, terms such as:</a:t>
            </a:r>
          </a:p>
          <a:p>
            <a:pPr marL="342900" lvl="1" indent="-342900" algn="just">
              <a:buFont typeface="Arial" pitchFamily="34" charset="0"/>
              <a:buChar char="•"/>
            </a:pPr>
            <a:r>
              <a:rPr lang="en-GB" sz="2400" dirty="0"/>
              <a:t>“due diligence”, </a:t>
            </a:r>
          </a:p>
          <a:p>
            <a:pPr marL="342900" lvl="1" indent="-342900" algn="just">
              <a:buFont typeface="Arial" pitchFamily="34" charset="0"/>
              <a:buChar char="•"/>
            </a:pPr>
            <a:r>
              <a:rPr lang="en-GB" sz="2400" dirty="0"/>
              <a:t>“Know Your Customer/Client”; and </a:t>
            </a:r>
          </a:p>
          <a:p>
            <a:pPr marL="342900" lvl="1" indent="-342900" algn="just">
              <a:buFont typeface="Arial" pitchFamily="34" charset="0"/>
              <a:buChar char="•"/>
            </a:pPr>
            <a:r>
              <a:rPr lang="en-GB" sz="2400" dirty="0"/>
              <a:t>“risk awareness”, </a:t>
            </a:r>
          </a:p>
          <a:p>
            <a:pPr marL="342900" lvl="1" indent="-342900" algn="just">
              <a:buFont typeface="Arial" pitchFamily="34" charset="0"/>
              <a:buChar char="•"/>
            </a:pPr>
            <a:r>
              <a:rPr lang="en-GB" sz="2400" dirty="0"/>
              <a:t>are familiar concepts in the region.</a:t>
            </a:r>
          </a:p>
        </p:txBody>
      </p:sp>
    </p:spTree>
    <p:extLst>
      <p:ext uri="{BB962C8B-B14F-4D97-AF65-F5344CB8AC3E}">
        <p14:creationId xmlns:p14="http://schemas.microsoft.com/office/powerpoint/2010/main" val="2466138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764704"/>
            <a:ext cx="7844408" cy="504056"/>
          </a:xfrm>
        </p:spPr>
        <p:txBody>
          <a:bodyPr/>
          <a:lstStyle/>
          <a:p>
            <a:r>
              <a:rPr lang="en-GB" sz="2800" dirty="0"/>
              <a:t>About </a:t>
            </a:r>
            <a:r>
              <a:rPr lang="en-GB" sz="2800" dirty="0" smtClean="0"/>
              <a:t>Dr </a:t>
            </a:r>
            <a:r>
              <a:rPr lang="en-GB" sz="2800" dirty="0"/>
              <a:t>Mark Hoyle</a:t>
            </a:r>
            <a:endParaRPr lang="en-US" altLang="en-US" sz="2800" dirty="0"/>
          </a:p>
        </p:txBody>
      </p:sp>
      <p:sp>
        <p:nvSpPr>
          <p:cNvPr id="193539" name="Rectangle 3"/>
          <p:cNvSpPr>
            <a:spLocks noGrp="1" noChangeArrowheads="1"/>
          </p:cNvSpPr>
          <p:nvPr>
            <p:ph type="subTitle" idx="1"/>
          </p:nvPr>
        </p:nvSpPr>
        <p:spPr>
          <a:xfrm>
            <a:off x="539552" y="1412776"/>
            <a:ext cx="7992888" cy="4176464"/>
          </a:xfrm>
        </p:spPr>
        <p:txBody>
          <a:bodyPr/>
          <a:lstStyle/>
          <a:p>
            <a:pPr lvl="0" algn="just">
              <a:spcAft>
                <a:spcPts val="0"/>
              </a:spcAft>
              <a:buClrTx/>
            </a:pPr>
            <a:r>
              <a:rPr lang="en-US" sz="1400" u="sng" dirty="0">
                <a:latin typeface="Arial" pitchFamily="34" charset="0"/>
              </a:rPr>
              <a:t>Areas of Law</a:t>
            </a:r>
          </a:p>
          <a:p>
            <a:pPr lvl="0" algn="just">
              <a:spcAft>
                <a:spcPts val="0"/>
              </a:spcAft>
              <a:buClrTx/>
            </a:pPr>
            <a:r>
              <a:rPr lang="en-US" sz="1400" dirty="0">
                <a:latin typeface="Arial" pitchFamily="34" charset="0"/>
              </a:rPr>
              <a:t>Commercial dispute resolution (especially through arbitration), including joint ventures, construction and infrastructure projects, international trade (both sales and transport), transnational disputes, private international law, freezing and search orders and other protective measures, fraud and asset tracing.</a:t>
            </a:r>
          </a:p>
          <a:p>
            <a:pPr lvl="0" algn="just">
              <a:spcAft>
                <a:spcPts val="0"/>
              </a:spcAft>
              <a:buClrTx/>
            </a:pPr>
            <a:endParaRPr lang="en-US" sz="1400" dirty="0">
              <a:latin typeface="Arial" pitchFamily="34" charset="0"/>
            </a:endParaRPr>
          </a:p>
          <a:p>
            <a:pPr lvl="0" algn="just">
              <a:spcAft>
                <a:spcPts val="0"/>
              </a:spcAft>
              <a:buClrTx/>
            </a:pPr>
            <a:r>
              <a:rPr lang="en-US" sz="1400" u="sng" dirty="0">
                <a:latin typeface="Arial" pitchFamily="34" charset="0"/>
              </a:rPr>
              <a:t>Arbitrator and Mediator</a:t>
            </a:r>
          </a:p>
          <a:p>
            <a:pPr lvl="0" algn="just">
              <a:spcAft>
                <a:spcPts val="0"/>
              </a:spcAft>
              <a:buClrTx/>
            </a:pPr>
            <a:r>
              <a:rPr lang="en-US" sz="1400" dirty="0">
                <a:latin typeface="Arial" pitchFamily="34" charset="0"/>
              </a:rPr>
              <a:t>Mark has received appointments as an arbitrator since 1999. He is frequently appointed as an arbitrator in disputes concerning Arab and Islamic jurisdictions and has wide experience of the Arab world. Appointing </a:t>
            </a:r>
            <a:r>
              <a:rPr lang="en-US" sz="1400" dirty="0" err="1">
                <a:latin typeface="Arial" pitchFamily="34" charset="0"/>
              </a:rPr>
              <a:t>organisations</a:t>
            </a:r>
            <a:r>
              <a:rPr lang="en-US" sz="1400" dirty="0">
                <a:latin typeface="Arial" pitchFamily="34" charset="0"/>
              </a:rPr>
              <a:t> include </a:t>
            </a:r>
            <a:r>
              <a:rPr lang="en-US" sz="1400" dirty="0" err="1">
                <a:latin typeface="Arial" pitchFamily="34" charset="0"/>
              </a:rPr>
              <a:t>DIAC</a:t>
            </a:r>
            <a:r>
              <a:rPr lang="en-US" sz="1400" dirty="0">
                <a:latin typeface="Arial" pitchFamily="34" charset="0"/>
              </a:rPr>
              <a:t>, DIFC/LCIA, ICC, LCIA, Law Society (England &amp; Wales), and Chartered Institute of Arbitrators. Mark is a Chartered Arbitrator, and has acted as mediator since 2001, in private and court appointed mediations. </a:t>
            </a:r>
            <a:endParaRPr lang="en-US" sz="1400" dirty="0" smtClean="0">
              <a:latin typeface="Arial" pitchFamily="34" charset="0"/>
            </a:endParaRPr>
          </a:p>
          <a:p>
            <a:pPr lvl="0" algn="just">
              <a:spcAft>
                <a:spcPts val="0"/>
              </a:spcAft>
              <a:buClrTx/>
            </a:pPr>
            <a:endParaRPr lang="en-US" sz="1400" dirty="0">
              <a:latin typeface="Arial" pitchFamily="34" charset="0"/>
            </a:endParaRPr>
          </a:p>
          <a:p>
            <a:pPr lvl="0" algn="just">
              <a:spcAft>
                <a:spcPts val="0"/>
              </a:spcAft>
              <a:buClrTx/>
            </a:pPr>
            <a:r>
              <a:rPr lang="en-US" sz="1400" u="sng" dirty="0">
                <a:latin typeface="Arial" pitchFamily="34" charset="0"/>
              </a:rPr>
              <a:t>Advocacy, case management and areas of law</a:t>
            </a:r>
          </a:p>
          <a:p>
            <a:pPr lvl="0" algn="just">
              <a:spcAft>
                <a:spcPts val="0"/>
              </a:spcAft>
              <a:buClrTx/>
            </a:pPr>
            <a:r>
              <a:rPr lang="en-US" sz="1400" dirty="0">
                <a:latin typeface="Arial" pitchFamily="34" charset="0"/>
              </a:rPr>
              <a:t>Mark has appeared as advocate in all levels of the English Courts, including the House of Lords, and in a wide variety of arbitrations. He is experienced in leading teams of advocates and directing lawyers in complex cases. Mark has also appeared in the DIFC Courts in cases involving freezing orders, document discovery, insolvency, investment litigation and the recovery of costs, in the DWT, and in several cases in the </a:t>
            </a:r>
            <a:r>
              <a:rPr lang="en-US" sz="1400" dirty="0" err="1">
                <a:latin typeface="Arial" pitchFamily="34" charset="0"/>
              </a:rPr>
              <a:t>QFC</a:t>
            </a:r>
            <a:r>
              <a:rPr lang="en-US" sz="1400" dirty="0">
                <a:latin typeface="Arial" pitchFamily="34" charset="0"/>
              </a:rPr>
              <a:t> Court, Qatar.</a:t>
            </a:r>
          </a:p>
          <a:p>
            <a:pPr algn="just"/>
            <a:endParaRPr lang="en-GB" sz="1400" dirty="0"/>
          </a:p>
          <a:p>
            <a:pPr marL="342900" lvl="1" indent="-342900" algn="just">
              <a:buFont typeface="Arial" pitchFamily="34" charset="0"/>
              <a:buChar char="•"/>
            </a:pPr>
            <a:endParaRPr lang="en-GB" sz="1400" dirty="0"/>
          </a:p>
        </p:txBody>
      </p:sp>
    </p:spTree>
    <p:extLst>
      <p:ext uri="{BB962C8B-B14F-4D97-AF65-F5344CB8AC3E}">
        <p14:creationId xmlns:p14="http://schemas.microsoft.com/office/powerpoint/2010/main" val="3068627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764704"/>
            <a:ext cx="7844408" cy="504056"/>
          </a:xfrm>
        </p:spPr>
        <p:txBody>
          <a:bodyPr/>
          <a:lstStyle/>
          <a:p>
            <a:r>
              <a:rPr lang="en-GB" sz="2800" dirty="0"/>
              <a:t>About </a:t>
            </a:r>
            <a:r>
              <a:rPr lang="en-GB" sz="2800" dirty="0" smtClean="0"/>
              <a:t>Dr </a:t>
            </a:r>
            <a:r>
              <a:rPr lang="en-GB" sz="2800" dirty="0"/>
              <a:t>Mark </a:t>
            </a:r>
            <a:r>
              <a:rPr lang="en-GB" sz="2800" dirty="0" smtClean="0"/>
              <a:t>Hoyle …. </a:t>
            </a:r>
            <a:r>
              <a:rPr lang="en-GB" sz="2800" dirty="0" err="1" smtClean="0"/>
              <a:t>Contd</a:t>
            </a:r>
            <a:endParaRPr lang="en-US" altLang="en-US" sz="2800" dirty="0"/>
          </a:p>
        </p:txBody>
      </p:sp>
      <p:sp>
        <p:nvSpPr>
          <p:cNvPr id="193539" name="Rectangle 3"/>
          <p:cNvSpPr>
            <a:spLocks noGrp="1" noChangeArrowheads="1"/>
          </p:cNvSpPr>
          <p:nvPr>
            <p:ph type="subTitle" idx="1"/>
          </p:nvPr>
        </p:nvSpPr>
        <p:spPr>
          <a:xfrm>
            <a:off x="539552" y="1412776"/>
            <a:ext cx="7992888" cy="4176464"/>
          </a:xfrm>
        </p:spPr>
        <p:txBody>
          <a:bodyPr/>
          <a:lstStyle/>
          <a:p>
            <a:pPr lvl="0" algn="just">
              <a:spcAft>
                <a:spcPts val="0"/>
              </a:spcAft>
              <a:buClrTx/>
            </a:pPr>
            <a:r>
              <a:rPr lang="en-US" sz="1400" u="sng" dirty="0">
                <a:latin typeface="Arial" pitchFamily="34" charset="0"/>
              </a:rPr>
              <a:t>Expert work</a:t>
            </a:r>
          </a:p>
          <a:p>
            <a:pPr lvl="0" algn="just">
              <a:spcAft>
                <a:spcPts val="0"/>
              </a:spcAft>
              <a:buClrTx/>
            </a:pPr>
            <a:r>
              <a:rPr lang="en-US" sz="1400" dirty="0">
                <a:latin typeface="Arial" pitchFamily="34" charset="0"/>
              </a:rPr>
              <a:t>Mark was awarded a PhD from </a:t>
            </a:r>
            <a:r>
              <a:rPr lang="en-US" sz="1400" dirty="0" err="1">
                <a:latin typeface="Arial" pitchFamily="34" charset="0"/>
              </a:rPr>
              <a:t>SOAS</a:t>
            </a:r>
            <a:r>
              <a:rPr lang="en-US" sz="1400" dirty="0">
                <a:latin typeface="Arial" pitchFamily="34" charset="0"/>
              </a:rPr>
              <a:t>, and has  over twenty five years’ experience of expert advisory work on Egyptian law, and other Arab laws (especially the UAE, Kuwait, Iraq, Saudi Arabia). His first work in the Gulf involved assessing </a:t>
            </a:r>
            <a:r>
              <a:rPr lang="en-US" sz="1400" dirty="0" err="1">
                <a:latin typeface="Arial" pitchFamily="34" charset="0"/>
              </a:rPr>
              <a:t>Shari’ah</a:t>
            </a:r>
            <a:r>
              <a:rPr lang="en-US" sz="1400" dirty="0">
                <a:latin typeface="Arial" pitchFamily="34" charset="0"/>
              </a:rPr>
              <a:t> and local law aspects of construction projects such as the dry docks at Jebel Ali and the Red Sea University, blending modern construction techniques with traditional Islamic principles to ensure a modern view of the applicable legal principles. </a:t>
            </a:r>
          </a:p>
          <a:p>
            <a:pPr lvl="0" algn="just">
              <a:spcAft>
                <a:spcPts val="0"/>
              </a:spcAft>
              <a:buClrTx/>
            </a:pPr>
            <a:endParaRPr lang="en-US" sz="1400" dirty="0">
              <a:latin typeface="Arial" pitchFamily="34" charset="0"/>
            </a:endParaRPr>
          </a:p>
          <a:p>
            <a:pPr lvl="0" algn="just">
              <a:spcAft>
                <a:spcPts val="0"/>
              </a:spcAft>
              <a:buClrTx/>
            </a:pPr>
            <a:r>
              <a:rPr lang="en-US" sz="1400" u="sng" dirty="0">
                <a:latin typeface="Arial" pitchFamily="34" charset="0"/>
              </a:rPr>
              <a:t>Publications and academic work</a:t>
            </a:r>
          </a:p>
          <a:p>
            <a:pPr lvl="0" algn="just">
              <a:spcAft>
                <a:spcPts val="0"/>
              </a:spcAft>
              <a:buClrTx/>
            </a:pPr>
            <a:r>
              <a:rPr lang="en-US" sz="1400" dirty="0">
                <a:latin typeface="Arial" pitchFamily="34" charset="0"/>
              </a:rPr>
              <a:t>Mark designed the Arab Law Quarterly, first published in 1985, and has been its Editor-in-Chief since. His book Mixed Courts of Egypt (1991) is the leading work in English on the history of the Egyptian legal system. He has written often on arbitration, commercial and Arab &amp; Islamic Law topics. The University of Leeds appointed Mark as a Visiting Professor in 2008. Mark’s work on Freezing and Search Orders (5th. Edition in prep.) was the first major book on </a:t>
            </a:r>
            <a:r>
              <a:rPr lang="en-US" sz="1400" dirty="0" err="1">
                <a:latin typeface="Arial" pitchFamily="34" charset="0"/>
              </a:rPr>
              <a:t>Mareva</a:t>
            </a:r>
            <a:r>
              <a:rPr lang="en-US" sz="1400" dirty="0">
                <a:latin typeface="Arial" pitchFamily="34" charset="0"/>
              </a:rPr>
              <a:t> and Anton </a:t>
            </a:r>
            <a:r>
              <a:rPr lang="en-US" sz="1400" dirty="0" err="1">
                <a:latin typeface="Arial" pitchFamily="34" charset="0"/>
              </a:rPr>
              <a:t>Piller</a:t>
            </a:r>
            <a:r>
              <a:rPr lang="en-US" sz="1400" dirty="0">
                <a:latin typeface="Arial" pitchFamily="34" charset="0"/>
              </a:rPr>
              <a:t> injunctions, and his work The Law of International Trade was widely acclaimed.</a:t>
            </a:r>
          </a:p>
          <a:p>
            <a:pPr lvl="0" algn="just">
              <a:spcAft>
                <a:spcPts val="0"/>
              </a:spcAft>
              <a:buClrTx/>
            </a:pPr>
            <a:endParaRPr lang="en-US" sz="1400" dirty="0">
              <a:latin typeface="Arial" pitchFamily="34" charset="0"/>
            </a:endParaRPr>
          </a:p>
          <a:p>
            <a:pPr lvl="0" algn="just">
              <a:spcAft>
                <a:spcPts val="0"/>
              </a:spcAft>
              <a:buClrTx/>
            </a:pPr>
            <a:r>
              <a:rPr lang="en-US" sz="1400" smtClean="0">
                <a:latin typeface="Arial" pitchFamily="34" charset="0"/>
              </a:rPr>
              <a:t>May 2016</a:t>
            </a:r>
            <a:endParaRPr lang="en-GB" sz="1400" dirty="0"/>
          </a:p>
          <a:p>
            <a:pPr marL="342900" lvl="1" indent="-342900" algn="just">
              <a:buFont typeface="Arial" pitchFamily="34" charset="0"/>
              <a:buChar char="•"/>
            </a:pPr>
            <a:endParaRPr lang="en-GB" sz="1400" dirty="0"/>
          </a:p>
        </p:txBody>
      </p:sp>
    </p:spTree>
    <p:extLst>
      <p:ext uri="{BB962C8B-B14F-4D97-AF65-F5344CB8AC3E}">
        <p14:creationId xmlns:p14="http://schemas.microsoft.com/office/powerpoint/2010/main" val="3153714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539552" y="1340768"/>
            <a:ext cx="8280920" cy="1656184"/>
          </a:xfrm>
        </p:spPr>
        <p:txBody>
          <a:bodyPr/>
          <a:lstStyle/>
          <a:p>
            <a:r>
              <a:rPr lang="en-GB" sz="2800" dirty="0" smtClean="0">
                <a:solidFill>
                  <a:schemeClr val="tx1"/>
                </a:solidFill>
              </a:rPr>
              <a:t>Sanctions and the MENA Region</a:t>
            </a:r>
            <a:br>
              <a:rPr lang="en-GB" sz="2800" dirty="0" smtClean="0">
                <a:solidFill>
                  <a:schemeClr val="tx1"/>
                </a:solidFill>
              </a:rPr>
            </a:br>
            <a:r>
              <a:rPr lang="en-GB" sz="3600" dirty="0" smtClean="0">
                <a:solidFill>
                  <a:schemeClr val="tx1"/>
                </a:solidFill>
              </a:rPr>
              <a:t/>
            </a:r>
            <a:br>
              <a:rPr lang="en-GB" sz="3600" dirty="0" smtClean="0">
                <a:solidFill>
                  <a:schemeClr val="tx1"/>
                </a:solidFill>
              </a:rPr>
            </a:br>
            <a:r>
              <a:rPr lang="en-GB" sz="3600" dirty="0" smtClean="0">
                <a:solidFill>
                  <a:schemeClr val="tx1"/>
                </a:solidFill>
              </a:rPr>
              <a:t/>
            </a:r>
            <a:br>
              <a:rPr lang="en-GB" sz="3600" dirty="0" smtClean="0">
                <a:solidFill>
                  <a:schemeClr val="tx1"/>
                </a:solidFill>
              </a:rPr>
            </a:br>
            <a:r>
              <a:rPr lang="en-GB" sz="3600" dirty="0" smtClean="0">
                <a:solidFill>
                  <a:schemeClr val="tx1"/>
                </a:solidFill>
              </a:rPr>
              <a:t/>
            </a:r>
            <a:br>
              <a:rPr lang="en-GB" sz="3600" dirty="0" smtClean="0">
                <a:solidFill>
                  <a:schemeClr val="tx1"/>
                </a:solidFill>
              </a:rPr>
            </a:br>
            <a:r>
              <a:rPr lang="en-GB" sz="3600" dirty="0" smtClean="0">
                <a:solidFill>
                  <a:schemeClr val="tx1"/>
                </a:solidFill>
              </a:rPr>
              <a:t/>
            </a:r>
            <a:br>
              <a:rPr lang="en-GB" sz="3600" dirty="0" smtClean="0">
                <a:solidFill>
                  <a:schemeClr val="tx1"/>
                </a:solidFill>
              </a:rPr>
            </a:br>
            <a:r>
              <a:rPr lang="en-GB" sz="1800" dirty="0" smtClean="0">
                <a:solidFill>
                  <a:schemeClr val="tx1"/>
                </a:solidFill>
              </a:rPr>
              <a:t>Presented </a:t>
            </a:r>
            <a:r>
              <a:rPr lang="en-GB" sz="1800" dirty="0">
                <a:solidFill>
                  <a:schemeClr val="tx1"/>
                </a:solidFill>
              </a:rPr>
              <a:t>by:</a:t>
            </a:r>
            <a:br>
              <a:rPr lang="en-GB" sz="1800" dirty="0">
                <a:solidFill>
                  <a:schemeClr val="tx1"/>
                </a:solidFill>
              </a:rPr>
            </a:br>
            <a:r>
              <a:rPr lang="en-GB" sz="1800" dirty="0">
                <a:solidFill>
                  <a:schemeClr val="tx1"/>
                </a:solidFill>
              </a:rPr>
              <a:t>Dr Mark Hoyle</a:t>
            </a:r>
            <a:br>
              <a:rPr lang="en-GB" sz="1800" dirty="0">
                <a:solidFill>
                  <a:schemeClr val="tx1"/>
                </a:solidFill>
              </a:rPr>
            </a:br>
            <a:r>
              <a:rPr lang="en-GB" sz="1800" dirty="0">
                <a:solidFill>
                  <a:schemeClr val="tx1"/>
                </a:solidFill>
              </a:rPr>
              <a:t>Barrister, </a:t>
            </a:r>
            <a:r>
              <a:rPr lang="en-GB" sz="1800" dirty="0" smtClean="0">
                <a:solidFill>
                  <a:schemeClr val="tx1"/>
                </a:solidFill>
              </a:rPr>
              <a:t>Partner– </a:t>
            </a:r>
            <a:r>
              <a:rPr lang="en-GB" sz="1800" dirty="0">
                <a:solidFill>
                  <a:schemeClr val="tx1"/>
                </a:solidFill>
              </a:rPr>
              <a:t>Gateley UK LLP (</a:t>
            </a:r>
            <a:r>
              <a:rPr lang="en-GB" sz="1800" dirty="0" err="1">
                <a:solidFill>
                  <a:schemeClr val="tx1"/>
                </a:solidFill>
              </a:rPr>
              <a:t>DMCC</a:t>
            </a:r>
            <a:r>
              <a:rPr lang="en-GB" sz="1800" dirty="0">
                <a:solidFill>
                  <a:schemeClr val="tx1"/>
                </a:solidFill>
              </a:rPr>
              <a:t> Branch</a:t>
            </a:r>
            <a:r>
              <a:rPr lang="en-GB" sz="1800" dirty="0" smtClean="0">
                <a:solidFill>
                  <a:schemeClr val="tx1"/>
                </a:solidFill>
              </a:rPr>
              <a:t>)</a:t>
            </a:r>
            <a:r>
              <a:rPr lang="en-GB" sz="3600" dirty="0" smtClean="0"/>
              <a:t/>
            </a:r>
            <a:br>
              <a:rPr lang="en-GB" sz="3600" dirty="0" smtClean="0"/>
            </a:br>
            <a:r>
              <a:rPr lang="en-GB" sz="3600" dirty="0" smtClean="0"/>
              <a:t/>
            </a:r>
            <a:br>
              <a:rPr lang="en-GB" sz="3600" dirty="0" smtClean="0"/>
            </a:br>
            <a:endParaRPr lang="en-US" altLang="en-US" sz="3600" dirty="0"/>
          </a:p>
        </p:txBody>
      </p:sp>
    </p:spTree>
    <p:extLst>
      <p:ext uri="{BB962C8B-B14F-4D97-AF65-F5344CB8AC3E}">
        <p14:creationId xmlns:p14="http://schemas.microsoft.com/office/powerpoint/2010/main" val="3938448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764704"/>
            <a:ext cx="7844408" cy="504056"/>
          </a:xfrm>
        </p:spPr>
        <p:txBody>
          <a:bodyPr/>
          <a:lstStyle/>
          <a:p>
            <a:r>
              <a:rPr lang="en-GB" sz="2800" spc="-150" dirty="0"/>
              <a:t>Questions</a:t>
            </a:r>
            <a:endParaRPr lang="en-US" altLang="en-US" sz="2800" dirty="0"/>
          </a:p>
        </p:txBody>
      </p:sp>
      <p:sp>
        <p:nvSpPr>
          <p:cNvPr id="193539" name="Rectangle 3"/>
          <p:cNvSpPr>
            <a:spLocks noGrp="1" noChangeArrowheads="1"/>
          </p:cNvSpPr>
          <p:nvPr>
            <p:ph type="subTitle" idx="1"/>
          </p:nvPr>
        </p:nvSpPr>
        <p:spPr>
          <a:xfrm>
            <a:off x="539552" y="1412776"/>
            <a:ext cx="7992888" cy="4176464"/>
          </a:xfrm>
        </p:spPr>
        <p:txBody>
          <a:bodyPr anchor="ctr"/>
          <a:lstStyle/>
          <a:p>
            <a:pPr marL="0" lvl="1" indent="0" algn="ctr">
              <a:buNone/>
            </a:pPr>
            <a:r>
              <a:rPr lang="en-GB" sz="4000" b="1" dirty="0" smtClean="0"/>
              <a:t>Any Questions?</a:t>
            </a:r>
            <a:endParaRPr lang="en-GB" sz="4000" b="1" dirty="0"/>
          </a:p>
        </p:txBody>
      </p:sp>
    </p:spTree>
    <p:extLst>
      <p:ext uri="{BB962C8B-B14F-4D97-AF65-F5344CB8AC3E}">
        <p14:creationId xmlns:p14="http://schemas.microsoft.com/office/powerpoint/2010/main" val="2889702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467544" y="620689"/>
            <a:ext cx="7844408" cy="504056"/>
          </a:xfrm>
        </p:spPr>
        <p:txBody>
          <a:bodyPr/>
          <a:lstStyle/>
          <a:p>
            <a:r>
              <a:rPr lang="en-GB" altLang="en-US" sz="2800" dirty="0"/>
              <a:t>Economic Sanctions?</a:t>
            </a:r>
            <a:r>
              <a:rPr lang="en-GB" sz="2800" dirty="0"/>
              <a:t/>
            </a:r>
            <a:br>
              <a:rPr lang="en-GB" sz="2800" dirty="0"/>
            </a:br>
            <a:endParaRPr lang="en-US" altLang="en-US" sz="2800" dirty="0"/>
          </a:p>
        </p:txBody>
      </p:sp>
      <p:sp>
        <p:nvSpPr>
          <p:cNvPr id="193539" name="Rectangle 3"/>
          <p:cNvSpPr>
            <a:spLocks noGrp="1" noChangeArrowheads="1"/>
          </p:cNvSpPr>
          <p:nvPr>
            <p:ph type="subTitle" idx="1"/>
          </p:nvPr>
        </p:nvSpPr>
        <p:spPr>
          <a:xfrm>
            <a:off x="539552" y="1268760"/>
            <a:ext cx="7992888" cy="4320480"/>
          </a:xfrm>
        </p:spPr>
        <p:txBody>
          <a:bodyPr/>
          <a:lstStyle/>
          <a:p>
            <a:pPr marL="342900" indent="-342900" algn="just">
              <a:buFont typeface="Arial" panose="020B0604020202020204" pitchFamily="34" charset="0"/>
              <a:buChar char="•"/>
            </a:pPr>
            <a:r>
              <a:rPr lang="en-GB" sz="2400" dirty="0">
                <a:latin typeface="+mj-lt"/>
              </a:rPr>
              <a:t>Economic sanctions are restrictive measures imposed by national governments and/or supranational bodies against targets to achieve foreign policy objectives or financial restrictions.</a:t>
            </a:r>
          </a:p>
          <a:p>
            <a:pPr marL="342900" indent="-342900" algn="just">
              <a:buFont typeface="Arial" panose="020B0604020202020204" pitchFamily="34" charset="0"/>
              <a:buChar char="•"/>
            </a:pPr>
            <a:r>
              <a:rPr lang="en-GB" sz="2400" dirty="0">
                <a:latin typeface="+mj-lt"/>
              </a:rPr>
              <a:t>These typically include:</a:t>
            </a:r>
          </a:p>
          <a:p>
            <a:pPr marL="342900" indent="-342900" algn="just">
              <a:buFont typeface="Arial" panose="020B0604020202020204" pitchFamily="34" charset="0"/>
              <a:buChar char="•"/>
            </a:pPr>
            <a:r>
              <a:rPr lang="en-GB" sz="2400" dirty="0">
                <a:latin typeface="+mj-lt"/>
              </a:rPr>
              <a:t>asset freezes against listed persons and corporations; and</a:t>
            </a:r>
          </a:p>
          <a:p>
            <a:pPr marL="342900" indent="-342900" algn="just">
              <a:buFont typeface="Arial" panose="020B0604020202020204" pitchFamily="34" charset="0"/>
              <a:buChar char="•"/>
            </a:pPr>
            <a:r>
              <a:rPr lang="en-GB" sz="2400" dirty="0">
                <a:latin typeface="+mj-lt"/>
              </a:rPr>
              <a:t>restrictions / thresholds on transfer of funds to listed persons and corporations</a:t>
            </a:r>
            <a:r>
              <a:rPr lang="en-GB" sz="2400" dirty="0" smtClean="0">
                <a:latin typeface="+mj-lt"/>
              </a:rPr>
              <a:t>.</a:t>
            </a:r>
          </a:p>
        </p:txBody>
      </p:sp>
    </p:spTree>
    <p:extLst>
      <p:ext uri="{BB962C8B-B14F-4D97-AF65-F5344CB8AC3E}">
        <p14:creationId xmlns:p14="http://schemas.microsoft.com/office/powerpoint/2010/main" val="2039187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467544" y="620689"/>
            <a:ext cx="7844408" cy="504056"/>
          </a:xfrm>
        </p:spPr>
        <p:txBody>
          <a:bodyPr/>
          <a:lstStyle/>
          <a:p>
            <a:r>
              <a:rPr lang="en-GB" sz="2800" dirty="0"/>
              <a:t>Overview of economic </a:t>
            </a:r>
            <a:r>
              <a:rPr lang="en-GB" sz="2800" dirty="0" smtClean="0"/>
              <a:t>sanctions</a:t>
            </a:r>
            <a:endParaRPr lang="en-US" altLang="en-US" sz="2800" dirty="0"/>
          </a:p>
        </p:txBody>
      </p:sp>
      <p:sp>
        <p:nvSpPr>
          <p:cNvPr id="193539" name="Rectangle 3"/>
          <p:cNvSpPr>
            <a:spLocks noGrp="1" noChangeArrowheads="1"/>
          </p:cNvSpPr>
          <p:nvPr>
            <p:ph type="subTitle" idx="1"/>
          </p:nvPr>
        </p:nvSpPr>
        <p:spPr>
          <a:xfrm>
            <a:off x="539552" y="1412776"/>
            <a:ext cx="7992888" cy="4176464"/>
          </a:xfrm>
        </p:spPr>
        <p:txBody>
          <a:bodyPr/>
          <a:lstStyle/>
          <a:p>
            <a:pPr marL="342900" lvl="1" indent="-342900" algn="just">
              <a:buFont typeface="Arial" pitchFamily="34" charset="0"/>
              <a:buChar char="•"/>
            </a:pPr>
            <a:r>
              <a:rPr lang="en-GB" sz="2400" dirty="0"/>
              <a:t>Most sanctions affecting the MENA region originate from three sources:-</a:t>
            </a:r>
          </a:p>
          <a:p>
            <a:pPr marL="1152525" lvl="4" indent="-342900" algn="just">
              <a:buFont typeface="Arial" pitchFamily="34" charset="0"/>
              <a:buChar char="•"/>
            </a:pPr>
            <a:r>
              <a:rPr lang="en-GB" sz="2400" dirty="0"/>
              <a:t>The UN, the USA and the EU.</a:t>
            </a:r>
          </a:p>
          <a:p>
            <a:pPr marL="342900" lvl="1" indent="-342900" algn="just">
              <a:buFont typeface="Arial" pitchFamily="34" charset="0"/>
              <a:buChar char="•"/>
            </a:pPr>
            <a:r>
              <a:rPr lang="en-GB" sz="2400" dirty="0"/>
              <a:t>Individual member states of the EU are also free to impose more stringent sanctions than provided for by EU regulations and to determine the appropriate level of punishment</a:t>
            </a:r>
            <a:r>
              <a:rPr lang="en-GB" sz="2400" dirty="0" smtClean="0"/>
              <a:t>.</a:t>
            </a:r>
            <a:endParaRPr lang="en-GB" sz="2400" dirty="0"/>
          </a:p>
        </p:txBody>
      </p:sp>
    </p:spTree>
    <p:extLst>
      <p:ext uri="{BB962C8B-B14F-4D97-AF65-F5344CB8AC3E}">
        <p14:creationId xmlns:p14="http://schemas.microsoft.com/office/powerpoint/2010/main" val="3301315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467544" y="620689"/>
            <a:ext cx="7844408" cy="504056"/>
          </a:xfrm>
        </p:spPr>
        <p:txBody>
          <a:bodyPr/>
          <a:lstStyle/>
          <a:p>
            <a:r>
              <a:rPr lang="en-GB" sz="2800" dirty="0" smtClean="0"/>
              <a:t/>
            </a:r>
            <a:br>
              <a:rPr lang="en-GB" sz="2800" dirty="0" smtClean="0"/>
            </a:br>
            <a:r>
              <a:rPr lang="en-GB" sz="2800" dirty="0" smtClean="0"/>
              <a:t>Overview </a:t>
            </a:r>
            <a:r>
              <a:rPr lang="en-GB" sz="2800" dirty="0"/>
              <a:t>of economic sanctions – who is covered?</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EU sanctions affect: </a:t>
            </a:r>
          </a:p>
          <a:p>
            <a:pPr marL="725488" lvl="1" indent="-457200" algn="just">
              <a:buFont typeface="Arial" panose="020B0604020202020204" pitchFamily="34" charset="0"/>
              <a:buChar char="•"/>
            </a:pPr>
            <a:r>
              <a:rPr lang="en-GB" sz="2400" b="1" u="sng" dirty="0"/>
              <a:t>all </a:t>
            </a:r>
            <a:r>
              <a:rPr lang="en-GB" sz="2400" dirty="0"/>
              <a:t>EU nationals; and </a:t>
            </a:r>
          </a:p>
          <a:p>
            <a:pPr marL="725488" lvl="1" indent="-457200" algn="just">
              <a:buFont typeface="Arial" panose="020B0604020202020204" pitchFamily="34" charset="0"/>
              <a:buChar char="•"/>
            </a:pPr>
            <a:r>
              <a:rPr lang="en-GB" sz="2400" dirty="0"/>
              <a:t>all companies incorporated or conducting business within a member state, regardless of current location.</a:t>
            </a:r>
          </a:p>
          <a:p>
            <a:pPr marL="342900" lvl="1" indent="-342900" algn="just">
              <a:buFont typeface="Arial" pitchFamily="34" charset="0"/>
              <a:buChar char="•"/>
            </a:pPr>
            <a:r>
              <a:rPr lang="en-GB" sz="2400" dirty="0"/>
              <a:t>All those covered are prohibited from dealing with individuals / companies who appear on the list of designated persons or ‘blacklist’.</a:t>
            </a:r>
          </a:p>
          <a:p>
            <a:pPr marL="342900" lvl="1" indent="-342900" algn="just">
              <a:buFont typeface="Arial" pitchFamily="34" charset="0"/>
              <a:buChar char="•"/>
            </a:pPr>
            <a:r>
              <a:rPr lang="en-GB" sz="2400" dirty="0"/>
              <a:t>A lack of knowledge is </a:t>
            </a:r>
            <a:r>
              <a:rPr lang="en-GB" sz="2400" b="1" u="sng" dirty="0"/>
              <a:t>not</a:t>
            </a:r>
            <a:r>
              <a:rPr lang="en-GB" sz="2400" dirty="0"/>
              <a:t> a defence</a:t>
            </a:r>
            <a:r>
              <a:rPr lang="en-GB" sz="2400" dirty="0" smtClean="0"/>
              <a:t>.</a:t>
            </a:r>
            <a:endParaRPr lang="en-GB" sz="2400" dirty="0"/>
          </a:p>
        </p:txBody>
      </p:sp>
    </p:spTree>
    <p:extLst>
      <p:ext uri="{BB962C8B-B14F-4D97-AF65-F5344CB8AC3E}">
        <p14:creationId xmlns:p14="http://schemas.microsoft.com/office/powerpoint/2010/main" val="449985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What is in fact prohibited?</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The prohibition covers making funds / economic resources available, either directly or indirectly, for the benefit of any designated person.</a:t>
            </a:r>
          </a:p>
          <a:p>
            <a:pPr marL="342900" lvl="1" indent="-342900" algn="just">
              <a:buFont typeface="Arial" pitchFamily="34" charset="0"/>
              <a:buChar char="•"/>
            </a:pPr>
            <a:r>
              <a:rPr lang="en-GB" sz="2400" dirty="0"/>
              <a:t>In effect, this makes entering into business with any blacklisted person / entity impossible.</a:t>
            </a:r>
          </a:p>
          <a:p>
            <a:pPr marL="342900" lvl="1" indent="-342900" algn="just">
              <a:buFont typeface="Arial" pitchFamily="34" charset="0"/>
              <a:buChar char="•"/>
            </a:pPr>
            <a:r>
              <a:rPr lang="en-GB" sz="2400" dirty="0"/>
              <a:t>Breach of asset freeze restrictions can incur severe penalties (for example up to 2 years in prison in respect of UK citizens).</a:t>
            </a:r>
          </a:p>
        </p:txBody>
      </p:sp>
    </p:spTree>
    <p:extLst>
      <p:ext uri="{BB962C8B-B14F-4D97-AF65-F5344CB8AC3E}">
        <p14:creationId xmlns:p14="http://schemas.microsoft.com/office/powerpoint/2010/main" val="884495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Overview of economic sanctions – who is covered?</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sz="2400" dirty="0"/>
              <a:t>Other economic restrictive measures include:-</a:t>
            </a:r>
          </a:p>
          <a:p>
            <a:pPr marL="742950" lvl="2" indent="-342900" algn="just">
              <a:buFont typeface="Arial" pitchFamily="34" charset="0"/>
              <a:buChar char="•"/>
            </a:pPr>
            <a:r>
              <a:rPr lang="en-GB" sz="2200" dirty="0"/>
              <a:t>restrictions on the provision of finance to categories of persons; and</a:t>
            </a:r>
          </a:p>
          <a:p>
            <a:pPr marL="742950" lvl="2" indent="-342900" algn="just">
              <a:buFont typeface="Arial" pitchFamily="34" charset="0"/>
              <a:buChar char="•"/>
            </a:pPr>
            <a:r>
              <a:rPr lang="en-GB" sz="2200" dirty="0"/>
              <a:t>thresholds / caps on what transactions financial institutions are permitted to process</a:t>
            </a:r>
            <a:r>
              <a:rPr lang="en-GB" sz="2200" dirty="0" smtClean="0"/>
              <a:t>.</a:t>
            </a:r>
            <a:endParaRPr lang="en-GB" sz="2200" dirty="0"/>
          </a:p>
        </p:txBody>
      </p:sp>
    </p:spTree>
    <p:extLst>
      <p:ext uri="{BB962C8B-B14F-4D97-AF65-F5344CB8AC3E}">
        <p14:creationId xmlns:p14="http://schemas.microsoft.com/office/powerpoint/2010/main" val="3563343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altLang="en-US" sz="2800" dirty="0" smtClean="0"/>
              <a:t>Targeted Countries</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342900" lvl="1" indent="-342900" algn="just">
              <a:buFont typeface="Arial" pitchFamily="34" charset="0"/>
              <a:buChar char="•"/>
            </a:pPr>
            <a:r>
              <a:rPr lang="en-GB" altLang="en-US" sz="2400" dirty="0"/>
              <a:t>For example, the following states, important to the MENA region, are currently subject to some form of sanctions</a:t>
            </a:r>
            <a:r>
              <a:rPr lang="en-GB" altLang="en-US" sz="2400" dirty="0" smtClean="0"/>
              <a:t>:</a:t>
            </a:r>
          </a:p>
          <a:p>
            <a:pPr marL="857250" lvl="3" indent="0" algn="just">
              <a:buNone/>
            </a:pPr>
            <a:r>
              <a:rPr lang="en-GB" sz="2400" b="1" dirty="0"/>
              <a:t>Afghanistan </a:t>
            </a:r>
            <a:r>
              <a:rPr lang="en-GB" sz="2400" b="1" dirty="0" smtClean="0"/>
              <a:t>		Russia </a:t>
            </a:r>
          </a:p>
          <a:p>
            <a:pPr marL="857250" lvl="3" indent="0" algn="just">
              <a:buNone/>
            </a:pPr>
            <a:r>
              <a:rPr lang="en-GB" sz="2400" b="1" dirty="0" smtClean="0"/>
              <a:t>Syria			Yemen </a:t>
            </a:r>
          </a:p>
          <a:p>
            <a:pPr marL="857250" lvl="3" indent="0" algn="just">
              <a:buNone/>
            </a:pPr>
            <a:r>
              <a:rPr lang="en-GB" sz="2400" b="1" dirty="0" smtClean="0"/>
              <a:t>Iran			Libya </a:t>
            </a:r>
          </a:p>
          <a:p>
            <a:pPr marL="857250" lvl="3" indent="0" algn="just">
              <a:buNone/>
            </a:pPr>
            <a:r>
              <a:rPr lang="en-GB" sz="2400" b="1" dirty="0" smtClean="0"/>
              <a:t>Iraq</a:t>
            </a:r>
            <a:r>
              <a:rPr lang="en-GB" sz="2400" b="1" dirty="0"/>
              <a:t>	</a:t>
            </a:r>
            <a:r>
              <a:rPr lang="en-GB" sz="2400" b="1" dirty="0" smtClean="0"/>
              <a:t>		Lebanon</a:t>
            </a:r>
            <a:endParaRPr lang="en-GB" sz="2400" b="1" dirty="0"/>
          </a:p>
          <a:p>
            <a:pPr marL="857250" lvl="3" indent="0" algn="just">
              <a:buNone/>
            </a:pPr>
            <a:r>
              <a:rPr lang="en-GB" altLang="en-US" sz="2000" dirty="0" smtClean="0"/>
              <a:t>	</a:t>
            </a:r>
            <a:endParaRPr lang="en-GB" altLang="en-US" sz="2000" dirty="0"/>
          </a:p>
        </p:txBody>
      </p:sp>
    </p:spTree>
    <p:extLst>
      <p:ext uri="{BB962C8B-B14F-4D97-AF65-F5344CB8AC3E}">
        <p14:creationId xmlns:p14="http://schemas.microsoft.com/office/powerpoint/2010/main" val="315839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395536" y="1052736"/>
            <a:ext cx="7844408" cy="504056"/>
          </a:xfrm>
        </p:spPr>
        <p:txBody>
          <a:bodyPr/>
          <a:lstStyle/>
          <a:p>
            <a:r>
              <a:rPr lang="en-GB" sz="2800" dirty="0"/>
              <a:t>Restricting </a:t>
            </a:r>
            <a:r>
              <a:rPr lang="en-GB" sz="2800" dirty="0" smtClean="0"/>
              <a:t>Business</a:t>
            </a:r>
            <a:endParaRPr lang="en-US" altLang="en-US" sz="2800" dirty="0"/>
          </a:p>
        </p:txBody>
      </p:sp>
      <p:sp>
        <p:nvSpPr>
          <p:cNvPr id="193539" name="Rectangle 3"/>
          <p:cNvSpPr>
            <a:spLocks noGrp="1" noChangeArrowheads="1"/>
          </p:cNvSpPr>
          <p:nvPr>
            <p:ph type="subTitle" idx="1"/>
          </p:nvPr>
        </p:nvSpPr>
        <p:spPr>
          <a:xfrm>
            <a:off x="467544" y="1988840"/>
            <a:ext cx="7992888" cy="4176464"/>
          </a:xfrm>
        </p:spPr>
        <p:txBody>
          <a:bodyPr/>
          <a:lstStyle/>
          <a:p>
            <a:pPr marL="514350" lvl="1" indent="-514350">
              <a:buFont typeface="+mj-lt"/>
              <a:buAutoNum type="arabicParenR"/>
            </a:pPr>
            <a:r>
              <a:rPr lang="en-GB" sz="2400" dirty="0"/>
              <a:t>The cost of compliance</a:t>
            </a:r>
          </a:p>
          <a:p>
            <a:pPr marL="514350" lvl="1" indent="-514350">
              <a:buFont typeface="+mj-lt"/>
              <a:buAutoNum type="arabicParenR"/>
            </a:pPr>
            <a:r>
              <a:rPr lang="en-GB" sz="2400" dirty="0"/>
              <a:t>Difficulty in locating finance</a:t>
            </a:r>
          </a:p>
          <a:p>
            <a:pPr marL="514350" lvl="1" indent="-514350">
              <a:buFont typeface="+mj-lt"/>
              <a:buAutoNum type="arabicParenR"/>
            </a:pPr>
            <a:r>
              <a:rPr lang="en-GB" sz="2400" dirty="0"/>
              <a:t>Capital flight from sanctioned countries</a:t>
            </a:r>
          </a:p>
          <a:p>
            <a:pPr marL="514350" lvl="1" indent="-514350">
              <a:buFont typeface="+mj-lt"/>
              <a:buAutoNum type="arabicParenR"/>
            </a:pPr>
            <a:r>
              <a:rPr lang="en-GB" sz="2400" dirty="0"/>
              <a:t>Dislocation due to black market economics</a:t>
            </a:r>
          </a:p>
          <a:p>
            <a:pPr marL="514350" lvl="1" indent="-514350">
              <a:buFont typeface="+mj-lt"/>
              <a:buAutoNum type="arabicParenR"/>
            </a:pPr>
            <a:r>
              <a:rPr lang="en-GB" sz="2400" dirty="0"/>
              <a:t>Political risk and commercial </a:t>
            </a:r>
            <a:r>
              <a:rPr lang="en-GB" sz="2400" dirty="0" smtClean="0"/>
              <a:t>uncertainty</a:t>
            </a:r>
            <a:r>
              <a:rPr lang="en-GB" altLang="en-US" sz="2000" dirty="0" smtClean="0"/>
              <a:t>	</a:t>
            </a:r>
            <a:endParaRPr lang="en-GB" altLang="en-US" sz="2000" dirty="0"/>
          </a:p>
        </p:txBody>
      </p:sp>
    </p:spTree>
    <p:extLst>
      <p:ext uri="{BB962C8B-B14F-4D97-AF65-F5344CB8AC3E}">
        <p14:creationId xmlns:p14="http://schemas.microsoft.com/office/powerpoint/2010/main" val="2225601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Gateley Powerpoint Presentation 2015">
  <a:themeElements>
    <a:clrScheme name="HBJ Gateley Wareing Corporate Template 1">
      <a:dk1>
        <a:srgbClr val="260859"/>
      </a:dk1>
      <a:lt1>
        <a:srgbClr val="FFFFFF"/>
      </a:lt1>
      <a:dk2>
        <a:srgbClr val="56D6C9"/>
      </a:dk2>
      <a:lt2>
        <a:srgbClr val="808080"/>
      </a:lt2>
      <a:accent1>
        <a:srgbClr val="BBE0E3"/>
      </a:accent1>
      <a:accent2>
        <a:srgbClr val="49A1C9"/>
      </a:accent2>
      <a:accent3>
        <a:srgbClr val="FFFFFF"/>
      </a:accent3>
      <a:accent4>
        <a:srgbClr val="1F064B"/>
      </a:accent4>
      <a:accent5>
        <a:srgbClr val="DAEDEF"/>
      </a:accent5>
      <a:accent6>
        <a:srgbClr val="4191B6"/>
      </a:accent6>
      <a:hlink>
        <a:srgbClr val="C987BA"/>
      </a:hlink>
      <a:folHlink>
        <a:srgbClr val="8F7AB8"/>
      </a:folHlink>
    </a:clrScheme>
    <a:fontScheme name="HBJ Gateley Wareing Corporate Template">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HBJ Gateley Wareing Corporate Template 1">
        <a:dk1>
          <a:srgbClr val="260859"/>
        </a:dk1>
        <a:lt1>
          <a:srgbClr val="FFFFFF"/>
        </a:lt1>
        <a:dk2>
          <a:srgbClr val="56D6C9"/>
        </a:dk2>
        <a:lt2>
          <a:srgbClr val="808080"/>
        </a:lt2>
        <a:accent1>
          <a:srgbClr val="BBE0E3"/>
        </a:accent1>
        <a:accent2>
          <a:srgbClr val="49A1C9"/>
        </a:accent2>
        <a:accent3>
          <a:srgbClr val="FFFFFF"/>
        </a:accent3>
        <a:accent4>
          <a:srgbClr val="1F064B"/>
        </a:accent4>
        <a:accent5>
          <a:srgbClr val="DAEDEF"/>
        </a:accent5>
        <a:accent6>
          <a:srgbClr val="4191B6"/>
        </a:accent6>
        <a:hlink>
          <a:srgbClr val="C987BA"/>
        </a:hlink>
        <a:folHlink>
          <a:srgbClr val="8F7AB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1278</Words>
  <Application>Microsoft Office PowerPoint</Application>
  <PresentationFormat>On-screen Show (4:3)</PresentationFormat>
  <Paragraphs>111</Paragraphs>
  <Slides>20</Slides>
  <Notes>19</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Template Gateley Powerpoint Presentation 2015</vt:lpstr>
      <vt:lpstr>1_Custom Design</vt:lpstr>
      <vt:lpstr>PowerPoint Presentation</vt:lpstr>
      <vt:lpstr>Sanctions and the MENA Region     Presented by: Dr Mark Hoyle Barrister, Partner– Gateley UK LLP (DMCC Branch)  </vt:lpstr>
      <vt:lpstr>Economic Sanctions? </vt:lpstr>
      <vt:lpstr>Overview of economic sanctions</vt:lpstr>
      <vt:lpstr> Overview of economic sanctions – who is covered?</vt:lpstr>
      <vt:lpstr>What is in fact prohibited?</vt:lpstr>
      <vt:lpstr>Overview of economic sanctions – who is covered?</vt:lpstr>
      <vt:lpstr>Targeted Countries</vt:lpstr>
      <vt:lpstr>Restricting Business</vt:lpstr>
      <vt:lpstr>Cost of Compliance</vt:lpstr>
      <vt:lpstr>Local Issues</vt:lpstr>
      <vt:lpstr>Difficulty in locating finance</vt:lpstr>
      <vt:lpstr>Capital flight from sanctioned countries</vt:lpstr>
      <vt:lpstr>Black market economies</vt:lpstr>
      <vt:lpstr>Political risk and commercial uncertainty</vt:lpstr>
      <vt:lpstr>The future for sanctions in MENA region</vt:lpstr>
      <vt:lpstr>The future for sanctions in MENA region</vt:lpstr>
      <vt:lpstr>About Dr Mark Hoyle</vt:lpstr>
      <vt:lpstr>About Dr Mark Hoyle …. Contd</vt:lpstr>
      <vt:lpstr>Questions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